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308" r:id="rId4"/>
    <p:sldId id="296" r:id="rId5"/>
    <p:sldId id="314" r:id="rId6"/>
    <p:sldId id="315" r:id="rId7"/>
    <p:sldId id="306" r:id="rId8"/>
    <p:sldId id="316" r:id="rId9"/>
    <p:sldId id="298" r:id="rId10"/>
    <p:sldId id="299" r:id="rId11"/>
    <p:sldId id="307" r:id="rId12"/>
    <p:sldId id="30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83" d="100"/>
          <a:sy n="83" d="100"/>
        </p:scale>
        <p:origin x="10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mand:Documents:&#1052;&#1086;&#1103;%20&#1076;&#1086;&#1082;&#1090;&#1086;&#1088;&#1089;&#1082;&#1072;&#1103;%202017:&#1076;&#1086;&#1087;&#1086;&#1083;&#1085;&#1077;&#1085;&#1080;&#1103;%20:&#1088;&#1080;&#1089;&#1091;&#1085;&#1082;&#1080;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mand:Documents:&#1052;&#1086;&#1103;%20&#1076;&#1086;&#1082;&#1090;&#1086;&#1088;&#1089;&#1082;&#1072;&#1103;%202017:&#1076;&#1086;&#1087;&#1086;&#1083;&#1085;&#1077;&#1085;&#1080;&#1103;%20:&#1088;&#1080;&#1089;&#1091;&#1085;&#1082;&#1080;%20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mand:Documents:&#1052;&#1086;&#1103;%20&#1076;&#1086;&#1082;&#1090;&#1086;&#1088;&#1089;&#1082;&#1072;&#1103;%202016:&#1052;&#1086;&#1103;%20&#1076;&#1086;&#1082;&#1090;&#1086;&#1088;&#1089;&#1082;&#1072;&#1103;%20&#1088;&#1072;&#1089;&#1095;&#1077;&#1090;&#1099;:31-03results_isprav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Лист1!$E$318</c:f>
              <c:strCache>
                <c:ptCount val="1"/>
                <c:pt idx="0">
                  <c:v>общеобразовательные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Лист1!$D$319:$D$330</c:f>
              <c:strCache>
                <c:ptCount val="12"/>
                <c:pt idx="0">
                  <c:v>Переживание психотравмирующих обстоятельств*</c:v>
                </c:pt>
                <c:pt idx="1">
                  <c:v>Неудовлетворенность собой </c:v>
                </c:pt>
                <c:pt idx="2">
                  <c:v>Загнанность в клетку*</c:v>
                </c:pt>
                <c:pt idx="3">
                  <c:v>Тревога и депрессия </c:v>
                </c:pt>
                <c:pt idx="4">
                  <c:v>Неадекватное избирательное эмоциональное реагирование*</c:v>
                </c:pt>
                <c:pt idx="5">
                  <c:v>Эмоционально-нравственная дезориентация </c:v>
                </c:pt>
                <c:pt idx="6">
                  <c:v>Расширение сферы экономии эмоций</c:v>
                </c:pt>
                <c:pt idx="7">
                  <c:v>Редукция профессиональных обязанностей</c:v>
                </c:pt>
                <c:pt idx="8">
                  <c:v>Эмоциональный дефицит</c:v>
                </c:pt>
                <c:pt idx="9">
                  <c:v>Эмоциональная отстраненность</c:v>
                </c:pt>
                <c:pt idx="10">
                  <c:v>Личностная отстраненность (деперсонализация)</c:v>
                </c:pt>
                <c:pt idx="11">
                  <c:v>Психосоматические и психовегетативные нарушения</c:v>
                </c:pt>
              </c:strCache>
            </c:strRef>
          </c:cat>
          <c:val>
            <c:numRef>
              <c:f>Лист1!$E$319:$E$330</c:f>
              <c:numCache>
                <c:formatCode>0.0</c:formatCode>
                <c:ptCount val="12"/>
                <c:pt idx="0">
                  <c:v>9.2237762237762233</c:v>
                </c:pt>
                <c:pt idx="1">
                  <c:v>7.4965034965034958</c:v>
                </c:pt>
                <c:pt idx="2">
                  <c:v>5.3216783216783261</c:v>
                </c:pt>
                <c:pt idx="3">
                  <c:v>7.2237762237762242</c:v>
                </c:pt>
                <c:pt idx="4">
                  <c:v>12.069930069930081</c:v>
                </c:pt>
                <c:pt idx="5">
                  <c:v>9.4055944055944192</c:v>
                </c:pt>
                <c:pt idx="6">
                  <c:v>9.3356643356643492</c:v>
                </c:pt>
                <c:pt idx="7">
                  <c:v>10.77622377622377</c:v>
                </c:pt>
                <c:pt idx="8">
                  <c:v>8.0979020979021001</c:v>
                </c:pt>
                <c:pt idx="9">
                  <c:v>6.433566433566436</c:v>
                </c:pt>
                <c:pt idx="10">
                  <c:v>5.9510489510489526</c:v>
                </c:pt>
                <c:pt idx="11">
                  <c:v>7.27972027972028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4-4B20-9980-152733F2381A}"/>
            </c:ext>
          </c:extLst>
        </c:ser>
        <c:ser>
          <c:idx val="1"/>
          <c:order val="1"/>
          <c:tx>
            <c:strRef>
              <c:f>Лист1!$F$318</c:f>
              <c:strCache>
                <c:ptCount val="1"/>
                <c:pt idx="0">
                  <c:v>коррекционные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Лист1!$D$319:$D$330</c:f>
              <c:strCache>
                <c:ptCount val="12"/>
                <c:pt idx="0">
                  <c:v>Переживание психотравмирующих обстоятельств*</c:v>
                </c:pt>
                <c:pt idx="1">
                  <c:v>Неудовлетворенность собой </c:v>
                </c:pt>
                <c:pt idx="2">
                  <c:v>Загнанность в клетку*</c:v>
                </c:pt>
                <c:pt idx="3">
                  <c:v>Тревога и депрессия </c:v>
                </c:pt>
                <c:pt idx="4">
                  <c:v>Неадекватное избирательное эмоциональное реагирование*</c:v>
                </c:pt>
                <c:pt idx="5">
                  <c:v>Эмоционально-нравственная дезориентация </c:v>
                </c:pt>
                <c:pt idx="6">
                  <c:v>Расширение сферы экономии эмоций</c:v>
                </c:pt>
                <c:pt idx="7">
                  <c:v>Редукция профессиональных обязанностей</c:v>
                </c:pt>
                <c:pt idx="8">
                  <c:v>Эмоциональный дефицит</c:v>
                </c:pt>
                <c:pt idx="9">
                  <c:v>Эмоциональная отстраненность</c:v>
                </c:pt>
                <c:pt idx="10">
                  <c:v>Личностная отстраненность (деперсонализация)</c:v>
                </c:pt>
                <c:pt idx="11">
                  <c:v>Психосоматические и психовегетативные нарушения</c:v>
                </c:pt>
              </c:strCache>
            </c:strRef>
          </c:cat>
          <c:val>
            <c:numRef>
              <c:f>Лист1!$F$319:$F$330</c:f>
              <c:numCache>
                <c:formatCode>0.0</c:formatCode>
                <c:ptCount val="12"/>
                <c:pt idx="0">
                  <c:v>10.892857142857141</c:v>
                </c:pt>
                <c:pt idx="1">
                  <c:v>8.9000000000000057</c:v>
                </c:pt>
                <c:pt idx="2">
                  <c:v>6.7714285714285758</c:v>
                </c:pt>
                <c:pt idx="3">
                  <c:v>8.2428571428570976</c:v>
                </c:pt>
                <c:pt idx="4">
                  <c:v>14.321428571428569</c:v>
                </c:pt>
                <c:pt idx="5">
                  <c:v>10.85</c:v>
                </c:pt>
                <c:pt idx="6">
                  <c:v>10.62142857142857</c:v>
                </c:pt>
                <c:pt idx="7">
                  <c:v>11.85714285714287</c:v>
                </c:pt>
                <c:pt idx="8">
                  <c:v>9.4500000000000028</c:v>
                </c:pt>
                <c:pt idx="9">
                  <c:v>6.278571428571432</c:v>
                </c:pt>
                <c:pt idx="10">
                  <c:v>7</c:v>
                </c:pt>
                <c:pt idx="11">
                  <c:v>8.4928571428571402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4-4B20-9980-152733F238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34710696"/>
        <c:axId val="2134800328"/>
      </c:radarChart>
      <c:catAx>
        <c:axId val="213471069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2134800328"/>
        <c:crosses val="autoZero"/>
        <c:auto val="1"/>
        <c:lblAlgn val="ctr"/>
        <c:lblOffset val="100"/>
        <c:noMultiLvlLbl val="0"/>
      </c:catAx>
      <c:valAx>
        <c:axId val="21348003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34710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837027316029901E-2"/>
          <c:y val="1.9328141622011599E-2"/>
          <c:w val="0.39225187129386602"/>
          <c:h val="4.7360415052817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[2]описание!$A$327</c:f>
              <c:strCache>
                <c:ptCount val="1"/>
                <c:pt idx="0">
                  <c:v>Не сформировавшаяся фаза</c:v>
                </c:pt>
              </c:strCache>
            </c:strRef>
          </c:tx>
          <c:invertIfNegative val="0"/>
          <c:cat>
            <c:multiLvlStrRef>
              <c:f>[2]описание!$B$325:$G$326</c:f>
              <c:multiLvlStrCache>
                <c:ptCount val="6"/>
                <c:lvl>
                  <c:pt idx="0">
                    <c:v>Коррекционные ОУ</c:v>
                  </c:pt>
                  <c:pt idx="1">
                    <c:v>Массовые ОУ</c:v>
                  </c:pt>
                  <c:pt idx="2">
                    <c:v>Коррекционные ОУ</c:v>
                  </c:pt>
                  <c:pt idx="3">
                    <c:v>Массовые ОУ</c:v>
                  </c:pt>
                  <c:pt idx="4">
                    <c:v>Коррекционные ОУ</c:v>
                  </c:pt>
                  <c:pt idx="5">
                    <c:v>Массовые ОУ</c:v>
                  </c:pt>
                </c:lvl>
                <c:lvl>
                  <c:pt idx="0">
                    <c:v>Фаза напряжения</c:v>
                  </c:pt>
                  <c:pt idx="2">
                    <c:v>Фаза резистенции</c:v>
                  </c:pt>
                  <c:pt idx="4">
                    <c:v>Фаза истощения</c:v>
                  </c:pt>
                </c:lvl>
              </c:multiLvlStrCache>
            </c:multiLvlStrRef>
          </c:cat>
          <c:val>
            <c:numRef>
              <c:f>[2]описание!$B$327:$G$327</c:f>
              <c:numCache>
                <c:formatCode>0</c:formatCode>
                <c:ptCount val="6"/>
                <c:pt idx="0">
                  <c:v>78</c:v>
                </c:pt>
                <c:pt idx="1">
                  <c:v>92</c:v>
                </c:pt>
                <c:pt idx="2">
                  <c:v>46</c:v>
                </c:pt>
                <c:pt idx="3">
                  <c:v>69</c:v>
                </c:pt>
                <c:pt idx="4">
                  <c:v>91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D-447E-81A6-8952FF76CFB1}"/>
            </c:ext>
          </c:extLst>
        </c:ser>
        <c:ser>
          <c:idx val="1"/>
          <c:order val="1"/>
          <c:tx>
            <c:strRef>
              <c:f>[2]описание!$A$328</c:f>
              <c:strCache>
                <c:ptCount val="1"/>
                <c:pt idx="0">
                  <c:v>Фаза в стадии формирования</c:v>
                </c:pt>
              </c:strCache>
            </c:strRef>
          </c:tx>
          <c:invertIfNegative val="0"/>
          <c:cat>
            <c:multiLvlStrRef>
              <c:f>[2]описание!$B$325:$G$326</c:f>
              <c:multiLvlStrCache>
                <c:ptCount val="6"/>
                <c:lvl>
                  <c:pt idx="0">
                    <c:v>Коррекционные ОУ</c:v>
                  </c:pt>
                  <c:pt idx="1">
                    <c:v>Массовые ОУ</c:v>
                  </c:pt>
                  <c:pt idx="2">
                    <c:v>Коррекционные ОУ</c:v>
                  </c:pt>
                  <c:pt idx="3">
                    <c:v>Массовые ОУ</c:v>
                  </c:pt>
                  <c:pt idx="4">
                    <c:v>Коррекционные ОУ</c:v>
                  </c:pt>
                  <c:pt idx="5">
                    <c:v>Массовые ОУ</c:v>
                  </c:pt>
                </c:lvl>
                <c:lvl>
                  <c:pt idx="0">
                    <c:v>Фаза напряжения</c:v>
                  </c:pt>
                  <c:pt idx="2">
                    <c:v>Фаза резистенции</c:v>
                  </c:pt>
                  <c:pt idx="4">
                    <c:v>Фаза истощения</c:v>
                  </c:pt>
                </c:lvl>
              </c:multiLvlStrCache>
            </c:multiLvlStrRef>
          </c:cat>
          <c:val>
            <c:numRef>
              <c:f>[2]описание!$B$328:$G$328</c:f>
              <c:numCache>
                <c:formatCode>0</c:formatCode>
                <c:ptCount val="6"/>
                <c:pt idx="0">
                  <c:v>52</c:v>
                </c:pt>
                <c:pt idx="1">
                  <c:v>43</c:v>
                </c:pt>
                <c:pt idx="2">
                  <c:v>56</c:v>
                </c:pt>
                <c:pt idx="3">
                  <c:v>47</c:v>
                </c:pt>
                <c:pt idx="4">
                  <c:v>42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D-447E-81A6-8952FF76CFB1}"/>
            </c:ext>
          </c:extLst>
        </c:ser>
        <c:ser>
          <c:idx val="2"/>
          <c:order val="2"/>
          <c:tx>
            <c:strRef>
              <c:f>[2]описание!$A$329</c:f>
              <c:strCache>
                <c:ptCount val="1"/>
                <c:pt idx="0">
                  <c:v>Сформировавшаяся фаза</c:v>
                </c:pt>
              </c:strCache>
            </c:strRef>
          </c:tx>
          <c:invertIfNegative val="0"/>
          <c:cat>
            <c:multiLvlStrRef>
              <c:f>[2]описание!$B$325:$G$326</c:f>
              <c:multiLvlStrCache>
                <c:ptCount val="6"/>
                <c:lvl>
                  <c:pt idx="0">
                    <c:v>Коррекционные ОУ</c:v>
                  </c:pt>
                  <c:pt idx="1">
                    <c:v>Массовые ОУ</c:v>
                  </c:pt>
                  <c:pt idx="2">
                    <c:v>Коррекционные ОУ</c:v>
                  </c:pt>
                  <c:pt idx="3">
                    <c:v>Массовые ОУ</c:v>
                  </c:pt>
                  <c:pt idx="4">
                    <c:v>Коррекционные ОУ</c:v>
                  </c:pt>
                  <c:pt idx="5">
                    <c:v>Массовые ОУ</c:v>
                  </c:pt>
                </c:lvl>
                <c:lvl>
                  <c:pt idx="0">
                    <c:v>Фаза напряжения</c:v>
                  </c:pt>
                  <c:pt idx="2">
                    <c:v>Фаза резистенции</c:v>
                  </c:pt>
                  <c:pt idx="4">
                    <c:v>Фаза истощения</c:v>
                  </c:pt>
                </c:lvl>
              </c:multiLvlStrCache>
            </c:multiLvlStrRef>
          </c:cat>
          <c:val>
            <c:numRef>
              <c:f>[2]описание!$B$329:$G$329</c:f>
              <c:numCache>
                <c:formatCode>0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38</c:v>
                </c:pt>
                <c:pt idx="3">
                  <c:v>27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2D-447E-81A6-8952FF76C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31629464"/>
        <c:axId val="2131632552"/>
      </c:barChart>
      <c:catAx>
        <c:axId val="213162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31632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16325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131629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14144966042902"/>
          <c:y val="9.8445595854922296E-2"/>
          <c:w val="0.45356684535819602"/>
          <c:h val="0.87305699481865295"/>
        </c:manualLayout>
      </c:layout>
      <c:radarChart>
        <c:radarStyle val="marker"/>
        <c:varyColors val="0"/>
        <c:ser>
          <c:idx val="0"/>
          <c:order val="0"/>
          <c:tx>
            <c:strRef>
              <c:f>личностные!$D$69</c:f>
              <c:strCache>
                <c:ptCount val="1"/>
                <c:pt idx="0">
                  <c:v>до 30 лет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личностные!$C$70:$C$82</c:f>
              <c:strCache>
                <c:ptCount val="13"/>
                <c:pt idx="0">
                  <c:v>ложь(*)</c:v>
                </c:pt>
                <c:pt idx="1">
                  <c:v>достоверность</c:v>
                </c:pt>
                <c:pt idx="2">
                  <c:v>коррекция</c:v>
                </c:pt>
                <c:pt idx="3">
                  <c:v>сверхконтроль</c:v>
                </c:pt>
                <c:pt idx="4">
                  <c:v>пессимистичность</c:v>
                </c:pt>
                <c:pt idx="5">
                  <c:v>эмоциональная лабильность</c:v>
                </c:pt>
                <c:pt idx="6">
                  <c:v>импульсивность</c:v>
                </c:pt>
                <c:pt idx="7">
                  <c:v>женственность</c:v>
                </c:pt>
                <c:pt idx="8">
                  <c:v>ригидность</c:v>
                </c:pt>
                <c:pt idx="9">
                  <c:v>тревожность</c:v>
                </c:pt>
                <c:pt idx="10">
                  <c:v>индивидуалистичность</c:v>
                </c:pt>
                <c:pt idx="11">
                  <c:v>оптимистичность(*)</c:v>
                </c:pt>
                <c:pt idx="12">
                  <c:v>интроверсия(*)</c:v>
                </c:pt>
              </c:strCache>
            </c:strRef>
          </c:cat>
          <c:val>
            <c:numRef>
              <c:f>личностные!$D$70:$D$82</c:f>
              <c:numCache>
                <c:formatCode>0.0</c:formatCode>
                <c:ptCount val="13"/>
                <c:pt idx="0">
                  <c:v>46.628571428571462</c:v>
                </c:pt>
                <c:pt idx="1">
                  <c:v>54.4</c:v>
                </c:pt>
                <c:pt idx="2">
                  <c:v>54.685714285714297</c:v>
                </c:pt>
                <c:pt idx="3">
                  <c:v>48.4</c:v>
                </c:pt>
                <c:pt idx="4">
                  <c:v>53.94285714285715</c:v>
                </c:pt>
                <c:pt idx="5">
                  <c:v>53.885714285714293</c:v>
                </c:pt>
                <c:pt idx="6">
                  <c:v>49.828571428571429</c:v>
                </c:pt>
                <c:pt idx="7">
                  <c:v>46.958333333333343</c:v>
                </c:pt>
                <c:pt idx="8">
                  <c:v>54.857142857142527</c:v>
                </c:pt>
                <c:pt idx="9">
                  <c:v>43.285714285714278</c:v>
                </c:pt>
                <c:pt idx="10">
                  <c:v>46.485714285714273</c:v>
                </c:pt>
                <c:pt idx="11">
                  <c:v>52.685714285714283</c:v>
                </c:pt>
                <c:pt idx="12">
                  <c:v>52.375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1-4E15-98A4-C317967C6768}"/>
            </c:ext>
          </c:extLst>
        </c:ser>
        <c:ser>
          <c:idx val="1"/>
          <c:order val="1"/>
          <c:tx>
            <c:strRef>
              <c:f>личностные!$E$69</c:f>
              <c:strCache>
                <c:ptCount val="1"/>
                <c:pt idx="0">
                  <c:v>30 и старше</c:v>
                </c:pt>
              </c:strCache>
            </c:strRef>
          </c:tx>
          <c:spPr>
            <a:ln w="25400">
              <a:solidFill>
                <a:srgbClr val="000090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FFFFFF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cat>
            <c:strRef>
              <c:f>личностные!$C$70:$C$82</c:f>
              <c:strCache>
                <c:ptCount val="13"/>
                <c:pt idx="0">
                  <c:v>ложь(*)</c:v>
                </c:pt>
                <c:pt idx="1">
                  <c:v>достоверность</c:v>
                </c:pt>
                <c:pt idx="2">
                  <c:v>коррекция</c:v>
                </c:pt>
                <c:pt idx="3">
                  <c:v>сверхконтроль</c:v>
                </c:pt>
                <c:pt idx="4">
                  <c:v>пессимистичность</c:v>
                </c:pt>
                <c:pt idx="5">
                  <c:v>эмоциональная лабильность</c:v>
                </c:pt>
                <c:pt idx="6">
                  <c:v>импульсивность</c:v>
                </c:pt>
                <c:pt idx="7">
                  <c:v>женственность</c:v>
                </c:pt>
                <c:pt idx="8">
                  <c:v>ригидность</c:v>
                </c:pt>
                <c:pt idx="9">
                  <c:v>тревожность</c:v>
                </c:pt>
                <c:pt idx="10">
                  <c:v>индивидуалистичность</c:v>
                </c:pt>
                <c:pt idx="11">
                  <c:v>оптимистичность(*)</c:v>
                </c:pt>
                <c:pt idx="12">
                  <c:v>интроверсия(*)</c:v>
                </c:pt>
              </c:strCache>
            </c:strRef>
          </c:cat>
          <c:val>
            <c:numRef>
              <c:f>личностные!$E$70:$E$82</c:f>
              <c:numCache>
                <c:formatCode>0.0</c:formatCode>
                <c:ptCount val="13"/>
                <c:pt idx="0">
                  <c:v>51.025210084033617</c:v>
                </c:pt>
                <c:pt idx="1">
                  <c:v>53.142857142857132</c:v>
                </c:pt>
                <c:pt idx="2">
                  <c:v>55.478991596638643</c:v>
                </c:pt>
                <c:pt idx="3">
                  <c:v>50.63025210084033</c:v>
                </c:pt>
                <c:pt idx="4">
                  <c:v>54.344537815126017</c:v>
                </c:pt>
                <c:pt idx="5">
                  <c:v>54.823529411764703</c:v>
                </c:pt>
                <c:pt idx="6">
                  <c:v>50.008403361344392</c:v>
                </c:pt>
                <c:pt idx="7">
                  <c:v>50.578947368421062</c:v>
                </c:pt>
                <c:pt idx="8">
                  <c:v>55.605042016806721</c:v>
                </c:pt>
                <c:pt idx="9">
                  <c:v>44.781512605042018</c:v>
                </c:pt>
                <c:pt idx="10">
                  <c:v>45.294117647058862</c:v>
                </c:pt>
                <c:pt idx="11">
                  <c:v>48.52941176470587</c:v>
                </c:pt>
                <c:pt idx="12">
                  <c:v>55.815789473683758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1-4E15-98A4-C317967C6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875384"/>
        <c:axId val="2134880152"/>
      </c:radarChart>
      <c:catAx>
        <c:axId val="2134875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34880152"/>
        <c:crosses val="autoZero"/>
        <c:auto val="0"/>
        <c:lblAlgn val="ctr"/>
        <c:lblOffset val="100"/>
        <c:noMultiLvlLbl val="0"/>
      </c:catAx>
      <c:valAx>
        <c:axId val="2134880152"/>
        <c:scaling>
          <c:orientation val="minMax"/>
          <c:min val="3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0.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34875384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AB62-4EEE-43F2-A223-FD26436F8458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990656" cy="4608512"/>
          </a:xfrm>
        </p:spPr>
        <p:txBody>
          <a:bodyPr>
            <a:normAutofit/>
          </a:bodyPr>
          <a:lstStyle/>
          <a:p>
            <a:r>
              <a:rPr lang="ru-RU" sz="3600" dirty="0"/>
              <a:t>ЛИЧНОСТНО-ПРОФЕССИОНАЛЬНОЕ РАЗВИТИЕ ПЕДАГОГОВ</a:t>
            </a:r>
            <a:br>
              <a:rPr lang="ru-RU" sz="3600" dirty="0"/>
            </a:br>
            <a:r>
              <a:rPr lang="ru-RU" sz="3600" dirty="0"/>
              <a:t>И </a:t>
            </a:r>
            <a:r>
              <a:rPr lang="ru-RU" sz="3600" dirty="0" smtClean="0"/>
              <a:t>СОПРОВОЖДЕНИЕ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/>
              <a:t>Демьянчук Роман Викторович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Процессная модель сопровождения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Рисунок 2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367"/>
          <a:stretch>
            <a:fillRect/>
          </a:stretch>
        </p:blipFill>
        <p:spPr bwMode="auto">
          <a:xfrm>
            <a:off x="251520" y="1268760"/>
            <a:ext cx="8568952" cy="485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3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6480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сопровождение на этапе становления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r>
              <a:rPr kumimoji="0" lang="ru-RU" sz="2800">
                <a:latin typeface="Arial" charset="0"/>
              </a:rPr>
              <a:t>повышение устойчивости к физическим и психологическим нагрузкам; </a:t>
            </a:r>
          </a:p>
          <a:p>
            <a:r>
              <a:rPr kumimoji="0" lang="ru-RU" sz="2800" dirty="0">
                <a:latin typeface="Arial" charset="0"/>
              </a:rPr>
              <a:t>психологическое сопровождение формирования долгосрочной адаптации к условиям профессиональной деятельности; </a:t>
            </a:r>
          </a:p>
          <a:p>
            <a:r>
              <a:rPr kumimoji="0" lang="ru-RU" sz="2800" dirty="0">
                <a:latin typeface="Arial" charset="0"/>
              </a:rPr>
              <a:t>предупреждение и коррекция психологических кризисов.</a:t>
            </a:r>
          </a:p>
          <a:p>
            <a:endParaRPr kumimoji="0" lang="ru-RU" sz="2000" dirty="0">
              <a:latin typeface="Arial" charset="0"/>
            </a:endParaRPr>
          </a:p>
          <a:p>
            <a:endParaRPr kumimoji="0" 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/>
              <a:t>Сопровождение На этапе зрелости</a:t>
            </a:r>
            <a:endParaRPr lang="ru-RU" sz="2500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sz="2400" dirty="0">
                <a:latin typeface="Arial" charset="0"/>
              </a:rPr>
              <a:t>предотвращение формирования выраженной ригидности и социальной интроверсии; </a:t>
            </a:r>
          </a:p>
          <a:p>
            <a:r>
              <a:rPr kumimoji="0" lang="ru-RU" sz="2400" dirty="0">
                <a:latin typeface="Arial" charset="0"/>
              </a:rPr>
              <a:t>оптимизация и развитие коммуникативной компетентности во взаимодействии со всеми участниками образовательного процесса; </a:t>
            </a:r>
          </a:p>
          <a:p>
            <a:r>
              <a:rPr kumimoji="0" lang="ru-RU" sz="2400" dirty="0">
                <a:latin typeface="Arial" charset="0"/>
              </a:rPr>
              <a:t>профилактика развития экзистенциальных кризисов (прежде всего, кризиса смысла профессиональной деятельности); </a:t>
            </a:r>
          </a:p>
          <a:p>
            <a:r>
              <a:rPr kumimoji="0" lang="ru-RU" sz="2400" dirty="0">
                <a:latin typeface="Arial" charset="0"/>
              </a:rPr>
              <a:t>актуализация видения жизненной перспективы. </a:t>
            </a:r>
          </a:p>
        </p:txBody>
      </p:sp>
    </p:spTree>
    <p:extLst>
      <p:ext uri="{BB962C8B-B14F-4D97-AF65-F5344CB8AC3E}">
        <p14:creationId xmlns:p14="http://schemas.microsoft.com/office/powerpoint/2010/main" val="3492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0200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эпиграф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charset="0"/>
              </a:rPr>
              <a:t>"Новая школа – это прежде всего новый педагог. Это положение представляется правильным даже тогда, когда широкая жизнь с ее объективными условиями еще не созрела для новых форм, но школа с живым педагогом, чувствующим новые зарождающиеся побеги грядущей действительности, может сложиться отчасти и в такой неблагоприятной обстановке в удачную форму и пытаться пробиться в своей собственной небольшой среде к новым формам жизни" [М.М. Рубинштейн, </a:t>
            </a:r>
            <a:r>
              <a:rPr lang="ru-RU" dirty="0" smtClean="0">
                <a:latin typeface="Arial" charset="0"/>
              </a:rPr>
              <a:t>1927, с </a:t>
            </a:r>
            <a:r>
              <a:rPr lang="ru-RU" dirty="0">
                <a:latin typeface="Arial" charset="0"/>
              </a:rPr>
              <a:t>.9]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9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развития: антропологический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Целеположенное продвижение «Я» от </a:t>
            </a:r>
            <a:r>
              <a:rPr lang="ru-RU" b="1" dirty="0" smtClean="0"/>
              <a:t>актуального</a:t>
            </a:r>
            <a:r>
              <a:rPr lang="ru-RU" dirty="0" smtClean="0"/>
              <a:t> к </a:t>
            </a:r>
            <a:r>
              <a:rPr lang="ru-RU" b="1" dirty="0" smtClean="0"/>
              <a:t>желаемому</a:t>
            </a:r>
            <a:r>
              <a:rPr lang="ru-RU" dirty="0" smtClean="0"/>
              <a:t> через разрешение противоречий между личностным и профессиональным психологическими полями.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Маршруты (</a:t>
            </a:r>
            <a:r>
              <a:rPr lang="ru-RU" sz="2000" dirty="0" smtClean="0"/>
              <a:t>модификация модели Л.М. Митиной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Эмоциональное выгорание: симптомы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100946"/>
              </p:ext>
            </p:extLst>
          </p:nvPr>
        </p:nvGraphicFramePr>
        <p:xfrm>
          <a:off x="467544" y="1052736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Эмоциональное выгорание: фазы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6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Личностные профили на разных этапах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362645"/>
              </p:ext>
            </p:extLst>
          </p:nvPr>
        </p:nvGraphicFramePr>
        <p:xfrm>
          <a:off x="457200" y="1196752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между этапами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 прохождении этого рубежа </a:t>
            </a:r>
            <a:r>
              <a:rPr lang="ru-RU" b="1" dirty="0" smtClean="0"/>
              <a:t>изменяется </a:t>
            </a:r>
            <a:r>
              <a:rPr lang="ru-RU" dirty="0"/>
              <a:t>личностный профиль, </a:t>
            </a:r>
            <a:r>
              <a:rPr lang="ru-RU" b="1" dirty="0" smtClean="0"/>
              <a:t>снижаются: </a:t>
            </a:r>
          </a:p>
          <a:p>
            <a:pPr marL="0" indent="0">
              <a:buNone/>
            </a:pPr>
            <a:r>
              <a:rPr lang="ru-RU" dirty="0" smtClean="0"/>
              <a:t>уровень </a:t>
            </a:r>
            <a:r>
              <a:rPr lang="ru-RU" dirty="0"/>
              <a:t>оптимистичности, экстраверсии, личностных ресурсов, степень удовлетворённости состоянием оборудования и заработной платой.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Повышаются:</a:t>
            </a:r>
          </a:p>
          <a:p>
            <a:pPr marL="0" indent="0">
              <a:buNone/>
            </a:pPr>
            <a:r>
              <a:rPr lang="ru-RU" dirty="0" smtClean="0"/>
              <a:t>показатели </a:t>
            </a:r>
            <a:r>
              <a:rPr lang="ru-RU" dirty="0"/>
              <a:t>социальной интроверсии, эмоциональной стабильности, организованность и самосознание, возрастает оценка поведенческого компонента социально-психологического климата.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психологического сопровождения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Рисунок 2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4" r="-26974"/>
          <a:stretch>
            <a:fillRect/>
          </a:stretch>
        </p:blipFill>
        <p:spPr bwMode="auto">
          <a:xfrm>
            <a:off x="251520" y="1052736"/>
            <a:ext cx="87129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9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мьянчук к защит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Демьянчук к защите.potx</Template>
  <TotalTime>940</TotalTime>
  <Words>269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Демьянчук к защите</vt:lpstr>
      <vt:lpstr>ЛИЧНОСТНО-ПРОФЕССИОНАЛЬНОЕ РАЗВИТИЕ ПЕДАГОГОВ И СОПРОВОЖДЕНИЕ     Демьянчук Роман Викторович  </vt:lpstr>
      <vt:lpstr>эпиграф</vt:lpstr>
      <vt:lpstr>Концепция развития: антропологический подход</vt:lpstr>
      <vt:lpstr>Маршруты (модификация модели Л.М. Митиной)  </vt:lpstr>
      <vt:lpstr>Эмоциональное выгорание: симптомы</vt:lpstr>
      <vt:lpstr>Эмоциональное выгорание: фазы</vt:lpstr>
      <vt:lpstr>Личностные профили на разных этапах</vt:lpstr>
      <vt:lpstr>Переход между этапами развития</vt:lpstr>
      <vt:lpstr>Модель психологического сопровождения</vt:lpstr>
      <vt:lpstr>Процессная модель сопровождения</vt:lpstr>
      <vt:lpstr> сопровождение на этапе становления</vt:lpstr>
      <vt:lpstr>Сопровождение На этапе зрелости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Юлия Викторовна Левкович</cp:lastModifiedBy>
  <cp:revision>56</cp:revision>
  <dcterms:created xsi:type="dcterms:W3CDTF">2015-06-09T11:05:16Z</dcterms:created>
  <dcterms:modified xsi:type="dcterms:W3CDTF">2020-11-12T15:16:45Z</dcterms:modified>
</cp:coreProperties>
</file>