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D85739-0EB1-4354-A70F-DCCE19E6B387}" type="doc">
      <dgm:prSet loTypeId="urn:microsoft.com/office/officeart/2005/8/layout/pyramid1" loCatId="pyramid" qsTypeId="urn:microsoft.com/office/officeart/2005/8/quickstyle/simple3" qsCatId="simple" csTypeId="urn:microsoft.com/office/officeart/2005/8/colors/accent1_2" csCatId="accent1" phldr="1"/>
      <dgm:spPr/>
    </dgm:pt>
    <dgm:pt modelId="{CFE65F9B-4B6B-44B0-AFED-858A80883B33}">
      <dgm:prSet phldrT="[Текст]" custT="1"/>
      <dgm:spPr/>
      <dgm:t>
        <a:bodyPr/>
        <a:lstStyle/>
        <a:p>
          <a:endParaRPr lang="ru-RU" sz="3600" dirty="0"/>
        </a:p>
        <a:p>
          <a:endParaRPr lang="ru-RU" sz="2000" dirty="0"/>
        </a:p>
        <a:p>
          <a:r>
            <a:rPr lang="ru-RU" sz="3400" dirty="0"/>
            <a:t>Эмоциональное благополучие</a:t>
          </a:r>
        </a:p>
      </dgm:t>
    </dgm:pt>
    <dgm:pt modelId="{8A51F5D7-C536-429A-B368-C3CD664F8C5C}" type="parTrans" cxnId="{3289199B-B6C1-4F1B-A1F4-36AC39B7D258}">
      <dgm:prSet/>
      <dgm:spPr/>
      <dgm:t>
        <a:bodyPr/>
        <a:lstStyle/>
        <a:p>
          <a:endParaRPr lang="ru-RU"/>
        </a:p>
      </dgm:t>
    </dgm:pt>
    <dgm:pt modelId="{5E8A9D15-0127-416C-B88E-94E0C8E07020}" type="sibTrans" cxnId="{3289199B-B6C1-4F1B-A1F4-36AC39B7D258}">
      <dgm:prSet/>
      <dgm:spPr/>
      <dgm:t>
        <a:bodyPr/>
        <a:lstStyle/>
        <a:p>
          <a:endParaRPr lang="ru-RU"/>
        </a:p>
      </dgm:t>
    </dgm:pt>
    <dgm:pt modelId="{55FDEEBC-4BC3-4656-A5B5-4BBC3828CDF3}">
      <dgm:prSet phldrT="[Текст]" custT="1"/>
      <dgm:spPr/>
      <dgm:t>
        <a:bodyPr/>
        <a:lstStyle/>
        <a:p>
          <a:r>
            <a:rPr lang="ru-RU" sz="4500" dirty="0"/>
            <a:t>Психологическая безопасность</a:t>
          </a:r>
        </a:p>
      </dgm:t>
    </dgm:pt>
    <dgm:pt modelId="{DDEB2E80-20BC-4FD3-85B3-B0AA86DEACC8}" type="parTrans" cxnId="{C9689D43-C9D1-4020-87D7-D3EED453B0A1}">
      <dgm:prSet/>
      <dgm:spPr/>
      <dgm:t>
        <a:bodyPr/>
        <a:lstStyle/>
        <a:p>
          <a:endParaRPr lang="ru-RU"/>
        </a:p>
      </dgm:t>
    </dgm:pt>
    <dgm:pt modelId="{0486B078-970A-4E26-ADFF-B6840143D399}" type="sibTrans" cxnId="{C9689D43-C9D1-4020-87D7-D3EED453B0A1}">
      <dgm:prSet/>
      <dgm:spPr/>
      <dgm:t>
        <a:bodyPr/>
        <a:lstStyle/>
        <a:p>
          <a:endParaRPr lang="ru-RU"/>
        </a:p>
      </dgm:t>
    </dgm:pt>
    <dgm:pt modelId="{75929963-2B7C-4FC2-993A-F1FDE3DE01F5}" type="pres">
      <dgm:prSet presAssocID="{D8D85739-0EB1-4354-A70F-DCCE19E6B387}" presName="Name0" presStyleCnt="0">
        <dgm:presLayoutVars>
          <dgm:dir/>
          <dgm:animLvl val="lvl"/>
          <dgm:resizeHandles val="exact"/>
        </dgm:presLayoutVars>
      </dgm:prSet>
      <dgm:spPr/>
    </dgm:pt>
    <dgm:pt modelId="{027686EE-BB3E-41FD-ACB9-B5E56DDF5756}" type="pres">
      <dgm:prSet presAssocID="{CFE65F9B-4B6B-44B0-AFED-858A80883B33}" presName="Name8" presStyleCnt="0"/>
      <dgm:spPr/>
    </dgm:pt>
    <dgm:pt modelId="{43E99B10-04A8-4A3A-AA72-B5493117F968}" type="pres">
      <dgm:prSet presAssocID="{CFE65F9B-4B6B-44B0-AFED-858A80883B33}" presName="level" presStyleLbl="node1" presStyleIdx="0" presStyleCnt="2">
        <dgm:presLayoutVars>
          <dgm:chMax val="1"/>
          <dgm:bulletEnabled val="1"/>
        </dgm:presLayoutVars>
      </dgm:prSet>
      <dgm:spPr/>
    </dgm:pt>
    <dgm:pt modelId="{22810D1E-CF5C-4FF3-AAFF-FD7A9F317F79}" type="pres">
      <dgm:prSet presAssocID="{CFE65F9B-4B6B-44B0-AFED-858A80883B3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C6FA7D1-F718-4FE9-9E40-4533717AE513}" type="pres">
      <dgm:prSet presAssocID="{55FDEEBC-4BC3-4656-A5B5-4BBC3828CDF3}" presName="Name8" presStyleCnt="0"/>
      <dgm:spPr/>
    </dgm:pt>
    <dgm:pt modelId="{D500DE21-DB92-4E22-95FA-04CE7857517D}" type="pres">
      <dgm:prSet presAssocID="{55FDEEBC-4BC3-4656-A5B5-4BBC3828CDF3}" presName="level" presStyleLbl="node1" presStyleIdx="1" presStyleCnt="2">
        <dgm:presLayoutVars>
          <dgm:chMax val="1"/>
          <dgm:bulletEnabled val="1"/>
        </dgm:presLayoutVars>
      </dgm:prSet>
      <dgm:spPr/>
    </dgm:pt>
    <dgm:pt modelId="{C7A8916A-4939-45A8-9F8F-CB188EEA929F}" type="pres">
      <dgm:prSet presAssocID="{55FDEEBC-4BC3-4656-A5B5-4BBC3828CDF3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CFF0727-1456-4A4F-801B-1E2E91A2E88A}" type="presOf" srcId="{55FDEEBC-4BC3-4656-A5B5-4BBC3828CDF3}" destId="{C7A8916A-4939-45A8-9F8F-CB188EEA929F}" srcOrd="1" destOrd="0" presId="urn:microsoft.com/office/officeart/2005/8/layout/pyramid1"/>
    <dgm:cxn modelId="{194D6740-9D4D-4C70-9E7A-912E60342855}" type="presOf" srcId="{CFE65F9B-4B6B-44B0-AFED-858A80883B33}" destId="{22810D1E-CF5C-4FF3-AAFF-FD7A9F317F79}" srcOrd="1" destOrd="0" presId="urn:microsoft.com/office/officeart/2005/8/layout/pyramid1"/>
    <dgm:cxn modelId="{C9689D43-C9D1-4020-87D7-D3EED453B0A1}" srcId="{D8D85739-0EB1-4354-A70F-DCCE19E6B387}" destId="{55FDEEBC-4BC3-4656-A5B5-4BBC3828CDF3}" srcOrd="1" destOrd="0" parTransId="{DDEB2E80-20BC-4FD3-85B3-B0AA86DEACC8}" sibTransId="{0486B078-970A-4E26-ADFF-B6840143D399}"/>
    <dgm:cxn modelId="{3289199B-B6C1-4F1B-A1F4-36AC39B7D258}" srcId="{D8D85739-0EB1-4354-A70F-DCCE19E6B387}" destId="{CFE65F9B-4B6B-44B0-AFED-858A80883B33}" srcOrd="0" destOrd="0" parTransId="{8A51F5D7-C536-429A-B368-C3CD664F8C5C}" sibTransId="{5E8A9D15-0127-416C-B88E-94E0C8E07020}"/>
    <dgm:cxn modelId="{8AF9D3B1-05F0-4118-B58A-8807D9E632A0}" type="presOf" srcId="{CFE65F9B-4B6B-44B0-AFED-858A80883B33}" destId="{43E99B10-04A8-4A3A-AA72-B5493117F968}" srcOrd="0" destOrd="0" presId="urn:microsoft.com/office/officeart/2005/8/layout/pyramid1"/>
    <dgm:cxn modelId="{A65A26B9-9F8F-4CA3-BD99-837CB9E75BD0}" type="presOf" srcId="{D8D85739-0EB1-4354-A70F-DCCE19E6B387}" destId="{75929963-2B7C-4FC2-993A-F1FDE3DE01F5}" srcOrd="0" destOrd="0" presId="urn:microsoft.com/office/officeart/2005/8/layout/pyramid1"/>
    <dgm:cxn modelId="{4140BBE8-5D9D-4587-83EF-E7C75420D1EB}" type="presOf" srcId="{55FDEEBC-4BC3-4656-A5B5-4BBC3828CDF3}" destId="{D500DE21-DB92-4E22-95FA-04CE7857517D}" srcOrd="0" destOrd="0" presId="urn:microsoft.com/office/officeart/2005/8/layout/pyramid1"/>
    <dgm:cxn modelId="{2F340321-9298-4DB2-97A5-6C35688FBFEF}" type="presParOf" srcId="{75929963-2B7C-4FC2-993A-F1FDE3DE01F5}" destId="{027686EE-BB3E-41FD-ACB9-B5E56DDF5756}" srcOrd="0" destOrd="0" presId="urn:microsoft.com/office/officeart/2005/8/layout/pyramid1"/>
    <dgm:cxn modelId="{F3AEF043-D066-4B1B-B74A-C0CF981160DE}" type="presParOf" srcId="{027686EE-BB3E-41FD-ACB9-B5E56DDF5756}" destId="{43E99B10-04A8-4A3A-AA72-B5493117F968}" srcOrd="0" destOrd="0" presId="urn:microsoft.com/office/officeart/2005/8/layout/pyramid1"/>
    <dgm:cxn modelId="{22EBBEF0-DCB0-4DCB-B7C5-00D7992EDAF3}" type="presParOf" srcId="{027686EE-BB3E-41FD-ACB9-B5E56DDF5756}" destId="{22810D1E-CF5C-4FF3-AAFF-FD7A9F317F79}" srcOrd="1" destOrd="0" presId="urn:microsoft.com/office/officeart/2005/8/layout/pyramid1"/>
    <dgm:cxn modelId="{DAC0EE92-9276-4CA4-B30C-640ED7B628D0}" type="presParOf" srcId="{75929963-2B7C-4FC2-993A-F1FDE3DE01F5}" destId="{7C6FA7D1-F718-4FE9-9E40-4533717AE513}" srcOrd="1" destOrd="0" presId="urn:microsoft.com/office/officeart/2005/8/layout/pyramid1"/>
    <dgm:cxn modelId="{4C7CA3FA-EF38-4A45-A688-E355CCBA29CF}" type="presParOf" srcId="{7C6FA7D1-F718-4FE9-9E40-4533717AE513}" destId="{D500DE21-DB92-4E22-95FA-04CE7857517D}" srcOrd="0" destOrd="0" presId="urn:microsoft.com/office/officeart/2005/8/layout/pyramid1"/>
    <dgm:cxn modelId="{2FEE4D7D-7085-4434-8FCC-46B00A44E10A}" type="presParOf" srcId="{7C6FA7D1-F718-4FE9-9E40-4533717AE513}" destId="{C7A8916A-4939-45A8-9F8F-CB188EEA929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99B10-04A8-4A3A-AA72-B5493117F968}">
      <dsp:nvSpPr>
        <dsp:cNvPr id="0" name=""/>
        <dsp:cNvSpPr/>
      </dsp:nvSpPr>
      <dsp:spPr>
        <a:xfrm>
          <a:off x="2514599" y="0"/>
          <a:ext cx="5029199" cy="2011362"/>
        </a:xfrm>
        <a:prstGeom prst="trapezoid">
          <a:avLst>
            <a:gd name="adj" fmla="val 1250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 dirty="0"/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/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Эмоциональное благополучие</a:t>
          </a:r>
        </a:p>
      </dsp:txBody>
      <dsp:txXfrm>
        <a:off x="2514599" y="0"/>
        <a:ext cx="5029199" cy="2011362"/>
      </dsp:txXfrm>
    </dsp:sp>
    <dsp:sp modelId="{D500DE21-DB92-4E22-95FA-04CE7857517D}">
      <dsp:nvSpPr>
        <dsp:cNvPr id="0" name=""/>
        <dsp:cNvSpPr/>
      </dsp:nvSpPr>
      <dsp:spPr>
        <a:xfrm>
          <a:off x="0" y="2011362"/>
          <a:ext cx="10058399" cy="2011362"/>
        </a:xfrm>
        <a:prstGeom prst="trapezoid">
          <a:avLst>
            <a:gd name="adj" fmla="val 1250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/>
            <a:t>Психологическая безопасность</a:t>
          </a:r>
        </a:p>
      </dsp:txBody>
      <dsp:txXfrm>
        <a:off x="1760219" y="2011362"/>
        <a:ext cx="6537960" cy="2011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81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5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62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77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4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47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06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18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59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73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7C13A1-1099-41EC-9ACB-5973DB2D5CE5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23FEA63-0974-4C57-B0AB-4CC635897CD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17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4ABB2-048F-4F28-9530-FAEC9A4CA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/>
              <a:t>Психологическая безопасность образовательной среды как ресурс эмоционального благополучия участников образовательных отношений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6F10A6-E8A8-417E-985A-12CFE4A06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6030" y="4581037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endParaRPr lang="ru-RU" dirty="0"/>
          </a:p>
          <a:p>
            <a:pPr algn="r"/>
            <a:r>
              <a:rPr lang="ru-RU" dirty="0"/>
              <a:t>Кондакова Ирина Владимировна,</a:t>
            </a:r>
          </a:p>
          <a:p>
            <a:pPr algn="r"/>
            <a:r>
              <a:rPr lang="ru-RU" dirty="0"/>
              <a:t>доцент РГПУ им. А.И. Герцена</a:t>
            </a:r>
          </a:p>
        </p:txBody>
      </p:sp>
    </p:spTree>
    <p:extLst>
      <p:ext uri="{BB962C8B-B14F-4D97-AF65-F5344CB8AC3E}">
        <p14:creationId xmlns:p14="http://schemas.microsoft.com/office/powerpoint/2010/main" val="364977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5C61D-EB19-41B2-9BB4-3F77CF22E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Психологическое насилие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845622-E241-4681-8DF9-E2F85C4F5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4864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000" dirty="0"/>
              <a:t>унижения / оскорбления</a:t>
            </a:r>
          </a:p>
          <a:p>
            <a:pPr marL="54864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000" dirty="0"/>
              <a:t>угрозы</a:t>
            </a:r>
          </a:p>
          <a:p>
            <a:pPr marL="54864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000" dirty="0"/>
              <a:t>принуждение</a:t>
            </a:r>
          </a:p>
          <a:p>
            <a:pPr marL="54864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000" dirty="0"/>
              <a:t>игнорирование (социальная изоляция)</a:t>
            </a:r>
          </a:p>
          <a:p>
            <a:pPr marL="54864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000" dirty="0"/>
              <a:t>недоброжелательное отношение</a:t>
            </a:r>
          </a:p>
          <a:p>
            <a:endParaRPr lang="ru-RU" dirty="0"/>
          </a:p>
        </p:txBody>
      </p:sp>
      <p:pic>
        <p:nvPicPr>
          <p:cNvPr id="5122" name="Picture 2" descr="Игнорирование - что за ним">
            <a:extLst>
              <a:ext uri="{FF2B5EF4-FFF2-40B4-BE49-F238E27FC236}">
                <a16:creationId xmlns:a16="http://schemas.microsoft.com/office/drawing/2014/main" id="{84C35E6B-EC16-4405-A443-DFF15C7EB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115" y="2092935"/>
            <a:ext cx="3636880" cy="244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371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68B2044-2421-42D7-8238-11BDC9CB47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Благодарю за внимание!</a:t>
            </a:r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E688AB21-BD51-4D7F-8DA9-107DBFE03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754559"/>
            <a:ext cx="10058400" cy="1143000"/>
          </a:xfrm>
        </p:spPr>
        <p:txBody>
          <a:bodyPr/>
          <a:lstStyle/>
          <a:p>
            <a:r>
              <a:rPr lang="ru-RU" dirty="0"/>
              <a:t>Готова ответить на вопросы:</a:t>
            </a:r>
          </a:p>
          <a:p>
            <a:r>
              <a:rPr lang="en-US" dirty="0"/>
              <a:t>Wirena@gmail.com</a:t>
            </a:r>
          </a:p>
        </p:txBody>
      </p:sp>
    </p:spTree>
    <p:extLst>
      <p:ext uri="{BB962C8B-B14F-4D97-AF65-F5344CB8AC3E}">
        <p14:creationId xmlns:p14="http://schemas.microsoft.com/office/powerpoint/2010/main" val="104779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4BAE0-472A-4A19-8B99-161D955D1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Эмоциональное благополучие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029E18-3C18-4E3C-8EF1-682E88A2E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3600" dirty="0"/>
          </a:p>
          <a:p>
            <a:pPr algn="ctr"/>
            <a:endParaRPr lang="ru-RU" sz="3600" dirty="0"/>
          </a:p>
          <a:p>
            <a:pPr algn="ctr"/>
            <a:r>
              <a:rPr lang="ru-RU" sz="3600" dirty="0"/>
              <a:t>Что это? Зачем мы его изучаем?</a:t>
            </a:r>
          </a:p>
        </p:txBody>
      </p:sp>
    </p:spTree>
    <p:extLst>
      <p:ext uri="{BB962C8B-B14F-4D97-AF65-F5344CB8AC3E}">
        <p14:creationId xmlns:p14="http://schemas.microsoft.com/office/powerpoint/2010/main" val="47291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5AFA4D-2A40-42F6-A860-395E462DA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Эмоциональное благополучие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D0156B-E888-4885-BB60-9B0A472BF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000" dirty="0"/>
              <a:t>положительно окрашенное эмоциональное состояние человека, характеризуемое ощущением комфорта, защищенности, успешности, возникающим на основе удовлетворения его фундаментальных потребностей в безопасности, любви и принадлежности, самовыражении и общении.</a:t>
            </a:r>
          </a:p>
          <a:p>
            <a:endParaRPr lang="ru-RU" dirty="0"/>
          </a:p>
        </p:txBody>
      </p:sp>
      <p:pic>
        <p:nvPicPr>
          <p:cNvPr id="1028" name="Picture 4" descr="Круглова Анастасия. Подходы к определению «эмоциональное благополучие»">
            <a:extLst>
              <a:ext uri="{FF2B5EF4-FFF2-40B4-BE49-F238E27FC236}">
                <a16:creationId xmlns:a16="http://schemas.microsoft.com/office/drawing/2014/main" id="{0F72FE5B-9E0D-40C6-8173-A7C74741A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88" y="4167718"/>
            <a:ext cx="28575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4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42122-7D69-48AB-B6AF-D5E7B58B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Эмоциональное благополучие и психологическая безопасность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D1B41F3-AC05-43EF-BE8F-7BF02B6887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627972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96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CFDE0-DBD2-4669-9D47-00D8E261B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Эмоциональное благополучие и психологическая безопасность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B8415F-2049-4DFB-A13F-D3F18F9CA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3600" dirty="0"/>
          </a:p>
          <a:p>
            <a:pPr algn="ctr"/>
            <a:r>
              <a:rPr lang="ru-RU" sz="3600" dirty="0"/>
              <a:t>Психологическая безопасность – залог эмоционального благополучия любого субъекта образовательных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190091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38AD68-ED3A-433C-A06A-7404A3027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Психологическая безопасность среды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6002DC-C7E4-4C52-921F-D5329D8C2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883812" cy="402336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dirty="0"/>
              <a:t>состояние среды, свободное от проявлений психологического насилия во взаимодействии людей, способствующее удовлетворению основных потребностей в личностно-доверительном общении, создающее референтную значимость среды и, как следствие, обеспечивающее психологическую защищенность ее участников. </a:t>
            </a:r>
          </a:p>
          <a:p>
            <a:endParaRPr lang="ru-RU" dirty="0"/>
          </a:p>
        </p:txBody>
      </p:sp>
      <p:pic>
        <p:nvPicPr>
          <p:cNvPr id="3074" name="Picture 2" descr="Учитель и ученик (60 фото)">
            <a:extLst>
              <a:ext uri="{FF2B5EF4-FFF2-40B4-BE49-F238E27FC236}">
                <a16:creationId xmlns:a16="http://schemas.microsoft.com/office/drawing/2014/main" id="{A1A5881F-791E-486E-BFE2-3FB3117A0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244" y="2127153"/>
            <a:ext cx="4491617" cy="299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98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A40E8A-057D-4E80-8C08-A5BA57431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Психологическая безопасность образовательной среды</a:t>
            </a:r>
          </a:p>
        </p:txBody>
      </p:sp>
      <p:pic>
        <p:nvPicPr>
          <p:cNvPr id="2050" name="Picture 2" descr="ПСИХОЛОГИЧЕСКАЯ БЕЗОПАСНОСТЬ ОБРАЗОВАТЕЛЬНОЙ СРЕДЫ, Понятие психологической  безопасности образовательной среды - Безопасность образовательной среды.  Социальная безопасность">
            <a:extLst>
              <a:ext uri="{FF2B5EF4-FFF2-40B4-BE49-F238E27FC236}">
                <a16:creationId xmlns:a16="http://schemas.microsoft.com/office/drawing/2014/main" id="{1BA82315-AF4A-49A9-B7F5-2235B532CF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814" y="2044749"/>
            <a:ext cx="4998165" cy="406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40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72CAFA-F792-4AA4-9497-754B1A77E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Психологическая безопасность личности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467A8C-40E1-4F9F-BE4F-5B2ECE11C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000" dirty="0"/>
              <a:t>способность сохранять устойчивость в среде с определенными параметрами, в том числе и с психотравмирующими воздействиями, в сопротивляемости деструктивным внутренним и внешним воздействиям. </a:t>
            </a:r>
          </a:p>
        </p:txBody>
      </p:sp>
      <p:pic>
        <p:nvPicPr>
          <p:cNvPr id="4098" name="Picture 2" descr="Золотой дождь – запретное наслаждение">
            <a:extLst>
              <a:ext uri="{FF2B5EF4-FFF2-40B4-BE49-F238E27FC236}">
                <a16:creationId xmlns:a16="http://schemas.microsoft.com/office/drawing/2014/main" id="{43DEE00E-BCE7-4124-B9A5-875F8EEB4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382" y="3640016"/>
            <a:ext cx="1995013" cy="244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58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5C61D-EB19-41B2-9BB4-3F77CF22E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Психологическое насилие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845622-E241-4681-8DF9-E2F85C4F5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3000" dirty="0"/>
              <a:t>социально-психологическое воздействие, принуждающее другого человека к поступкам или поведению, которые не входили в его намерения; </a:t>
            </a:r>
          </a:p>
          <a:p>
            <a:pPr algn="just"/>
            <a:r>
              <a:rPr lang="ru-RU" sz="3000" dirty="0"/>
              <a:t>нарушающее индивидуальные границы личности, осуществляемое без информационного согласия и без обеспечения социальной и психологической безопасности индивида, а также всех его законных прав; </a:t>
            </a:r>
          </a:p>
          <a:p>
            <a:pPr algn="just"/>
            <a:r>
              <a:rPr lang="ru-RU" sz="3000" dirty="0"/>
              <a:t>приводящее к социальному, психологическому, физическому или материальному вреду (ущербу).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71558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</TotalTime>
  <Words>249</Words>
  <Application>Microsoft Office PowerPoint</Application>
  <PresentationFormat>Широкоэкранный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Ретро</vt:lpstr>
      <vt:lpstr>Психологическая безопасность образовательной среды как ресурс эмоционального благополучия участников образовательных отношений</vt:lpstr>
      <vt:lpstr>Эмоциональное благополучие</vt:lpstr>
      <vt:lpstr>Эмоциональное благополучие</vt:lpstr>
      <vt:lpstr>Эмоциональное благополучие и психологическая безопасность</vt:lpstr>
      <vt:lpstr>Эмоциональное благополучие и психологическая безопасность</vt:lpstr>
      <vt:lpstr>Психологическая безопасность среды </vt:lpstr>
      <vt:lpstr>Психологическая безопасность образовательной среды</vt:lpstr>
      <vt:lpstr>Психологическая безопасность личности </vt:lpstr>
      <vt:lpstr>Психологическое насилие</vt:lpstr>
      <vt:lpstr>Психологическое насилие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безопасность образовательной среды как ресурс эмоционального благополучия участников образовательных отношений</dc:title>
  <dc:creator>wiren</dc:creator>
  <cp:lastModifiedBy>wiren</cp:lastModifiedBy>
  <cp:revision>3</cp:revision>
  <dcterms:created xsi:type="dcterms:W3CDTF">2021-10-25T16:19:47Z</dcterms:created>
  <dcterms:modified xsi:type="dcterms:W3CDTF">2021-10-25T16:52:09Z</dcterms:modified>
</cp:coreProperties>
</file>