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05" r:id="rId2"/>
    <p:sldId id="427" r:id="rId3"/>
    <p:sldId id="431" r:id="rId4"/>
    <p:sldId id="432" r:id="rId5"/>
    <p:sldId id="434" r:id="rId6"/>
    <p:sldId id="437" r:id="rId7"/>
    <p:sldId id="438" r:id="rId8"/>
    <p:sldId id="435" r:id="rId9"/>
    <p:sldId id="412" r:id="rId10"/>
    <p:sldId id="436" r:id="rId11"/>
    <p:sldId id="440" r:id="rId12"/>
    <p:sldId id="429" r:id="rId13"/>
    <p:sldId id="258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60"/>
  </p:normalViewPr>
  <p:slideViewPr>
    <p:cSldViewPr>
      <p:cViewPr varScale="1">
        <p:scale>
          <a:sx n="86" d="100"/>
          <a:sy n="86" d="100"/>
        </p:scale>
        <p:origin x="15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337C2-D44E-4AE7-A1EC-066169D923D5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18FDD-38A2-4A10-9D4E-9F99E27E3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2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7AA4B-EA53-4139-8803-D3435A9A0BF1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ECC4F-D1E9-4852-B3AC-C50D4ABC7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E4D7-D852-4C39-AE3A-23C9E1CB834B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61892-B1E0-4580-8FE5-BD2235D47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C3D6A-7A82-494C-A996-8AE17BC95BCE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85FC3-04A8-4B27-8140-00FF42423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844CE-28DD-4B22-AEB2-1ABE4FF3F216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A6D19-3D7E-4F04-8C62-E66E27455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D8B3C-1BEB-408B-8D7D-9945E5DF7B99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7E637-F651-4D7C-B362-337DC4483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25BE0-CDE4-401A-88E0-8390D5FDB9F7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987BD-79B0-46B9-8557-56F4B32E1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2FD8F-62C2-4EE1-9921-02A663BED3E1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E1298-5FF8-4161-9F46-4C1F6D6FA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25E2-F5D4-4162-BDDA-1614976247B6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850D4-45BB-480B-BE0A-405D1D6992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D9737-7FD0-47D5-B7F3-ABCFACBDBFA5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CFC9-4B98-4F21-AF6D-13473956C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36010-B669-4749-97EE-0B4F6B590110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0048-6B5C-4A61-80B5-EC5ABA401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F38F4-68C7-439B-9FD4-4DCA50D93468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F2CA1-B616-442A-A372-2AC461D1C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626E43-9AAA-4A80-8DA1-F2933CF299B2}" type="datetimeFigureOut">
              <a:rPr lang="ru-RU"/>
              <a:pPr>
                <a:defRPr/>
              </a:pPr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5A4566-C556-4527-B5BE-045D7BF4C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yandex.ru/u/6710f906c417f3460c217d77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0" y="1268761"/>
            <a:ext cx="9144000" cy="5589240"/>
          </a:xfrm>
        </p:spPr>
        <p:txBody>
          <a:bodyPr/>
          <a:lstStyle/>
          <a:p>
            <a:pPr algn="ctr" eaLnBrk="1" hangingPunct="1"/>
            <a:r>
              <a:rPr lang="ru-RU" altLang="ru-RU" sz="3600" b="1" dirty="0" smtClean="0">
                <a:solidFill>
                  <a:srgbClr val="002060"/>
                </a:solidFill>
              </a:rPr>
              <a:t>Управленческие аспекты в развитии современного образования  </a:t>
            </a:r>
            <a:br>
              <a:rPr lang="ru-RU" altLang="ru-RU" sz="3600" b="1" dirty="0" smtClean="0">
                <a:solidFill>
                  <a:srgbClr val="002060"/>
                </a:solidFill>
              </a:rPr>
            </a:b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br>
              <a:rPr lang="ru-RU" altLang="ru-RU" sz="3600" b="1" dirty="0" smtClean="0">
                <a:solidFill>
                  <a:srgbClr val="002060"/>
                </a:solidFill>
              </a:rPr>
            </a:br>
            <a:r>
              <a:rPr lang="ru-RU" altLang="ru-RU" sz="2000" b="1" dirty="0" smtClean="0">
                <a:solidFill>
                  <a:srgbClr val="3333FF"/>
                </a:solidFill>
              </a:rPr>
              <a:t>20.11.2024</a:t>
            </a:r>
            <a:r>
              <a:rPr lang="ru-RU" alt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i="1" dirty="0" smtClean="0">
                <a:solidFill>
                  <a:srgbClr val="0033CC"/>
                </a:solidFill>
              </a:rPr>
              <a:t>Шаляпина Татьяна Александровна, </a:t>
            </a:r>
            <a:br>
              <a:rPr lang="ru-RU" altLang="ru-RU" sz="2000" b="1" i="1" dirty="0" smtClean="0">
                <a:solidFill>
                  <a:srgbClr val="0033CC"/>
                </a:solidFill>
              </a:rPr>
            </a:br>
            <a:r>
              <a:rPr lang="ru-RU" altLang="ru-RU" sz="2000" b="1" i="1" dirty="0" smtClean="0">
                <a:solidFill>
                  <a:srgbClr val="0033CC"/>
                </a:solidFill>
              </a:rPr>
              <a:t>региональный методист ЦНППМ СПб АППО, </a:t>
            </a:r>
            <a:r>
              <a:rPr lang="ru-RU" altLang="ru-RU" sz="2000" b="1" i="1" dirty="0" err="1" smtClean="0">
                <a:solidFill>
                  <a:srgbClr val="0033CC"/>
                </a:solidFill>
              </a:rPr>
              <a:t>к.п.н</a:t>
            </a:r>
            <a:r>
              <a:rPr lang="ru-RU" altLang="ru-RU" sz="2000" b="1" i="1" dirty="0" smtClean="0">
                <a:solidFill>
                  <a:srgbClr val="0033CC"/>
                </a:solidFill>
              </a:rPr>
              <a:t>.</a:t>
            </a:r>
            <a:br>
              <a:rPr lang="ru-RU" altLang="ru-RU" sz="2000" b="1" i="1" dirty="0" smtClean="0">
                <a:solidFill>
                  <a:srgbClr val="0033CC"/>
                </a:solidFill>
              </a:rPr>
            </a:br>
            <a:r>
              <a:rPr lang="ru-RU" altLang="ru-RU" sz="3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425" y="259875"/>
            <a:ext cx="1701737" cy="63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53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3768502"/>
            <a:ext cx="9144000" cy="5519737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«</a:t>
            </a:r>
            <a:r>
              <a:rPr lang="ru-RU" b="1" i="1" dirty="0">
                <a:solidFill>
                  <a:srgbClr val="002060"/>
                </a:solidFill>
              </a:rPr>
              <a:t>Что касается единого кадрового резерва, это хорошая идея. </a:t>
            </a:r>
            <a:r>
              <a:rPr lang="ru-RU" b="1" i="1" dirty="0" smtClean="0">
                <a:solidFill>
                  <a:srgbClr val="002060"/>
                </a:solidFill>
              </a:rPr>
              <a:t>…нужно </a:t>
            </a:r>
            <a:r>
              <a:rPr lang="ru-RU" b="1" i="1" dirty="0">
                <a:solidFill>
                  <a:srgbClr val="002060"/>
                </a:solidFill>
              </a:rPr>
              <a:t>создавать эти инструменты, движение по карьерной лестнице в самом добром, хорошем смысле этого слова», </a:t>
            </a:r>
            <a:r>
              <a:rPr lang="ru-RU" b="1" i="1" dirty="0" smtClean="0">
                <a:solidFill>
                  <a:srgbClr val="002060"/>
                </a:solidFill>
              </a:rPr>
              <a:t>– Президент РФ В. Путин.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425" y="259875"/>
            <a:ext cx="1701737" cy="634977"/>
          </a:xfrm>
          <a:prstGeom prst="rect">
            <a:avLst/>
          </a:prstGeom>
        </p:spPr>
      </p:pic>
      <p:pic>
        <p:nvPicPr>
          <p:cNvPr id="1026" name="Picture 2" descr="https://avatars.mds.yandex.net/get-entity_search/134429/984697329/S600xU_2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96752"/>
            <a:ext cx="4572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5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12976"/>
            <a:ext cx="4160837" cy="3013794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</a:rPr>
              <a:t>Принципы работы Клуба</a:t>
            </a:r>
            <a:r>
              <a:rPr lang="ru-RU" sz="2800" b="1" dirty="0" smtClean="0">
                <a:solidFill>
                  <a:srgbClr val="002060"/>
                </a:solidFill>
              </a:rPr>
              <a:t>: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-активность обучаемых;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 групповой опыт;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 обязательная обратная связь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788" y="1700807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7380312" cy="12687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Клуб 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«</a:t>
            </a:r>
            <a:r>
              <a:rPr lang="ru-RU" sz="3600" b="1" dirty="0">
                <a:solidFill>
                  <a:srgbClr val="C00000"/>
                </a:solidFill>
              </a:rPr>
              <a:t>Петербургский управленец»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создан </a:t>
            </a:r>
            <a:r>
              <a:rPr lang="ru-RU" sz="2000" dirty="0">
                <a:solidFill>
                  <a:srgbClr val="002060"/>
                </a:solidFill>
              </a:rPr>
              <a:t>с целью формирования добровольного неформального сообщества руководителей </a:t>
            </a:r>
            <a:r>
              <a:rPr lang="ru-RU" sz="2000" dirty="0" smtClean="0">
                <a:solidFill>
                  <a:srgbClr val="002060"/>
                </a:solidFill>
              </a:rPr>
              <a:t>ОО организаций 1-3 уровней </a:t>
            </a:r>
            <a:r>
              <a:rPr lang="ru-RU" sz="2000" dirty="0">
                <a:solidFill>
                  <a:srgbClr val="002060"/>
                </a:solidFill>
              </a:rPr>
              <a:t>управления. 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Задачи клуба: 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обмен </a:t>
            </a:r>
            <a:r>
              <a:rPr lang="ru-RU" sz="2000" dirty="0">
                <a:solidFill>
                  <a:srgbClr val="002060"/>
                </a:solidFill>
              </a:rPr>
              <a:t>успешными управленческими практиками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поддержка </a:t>
            </a:r>
            <a:r>
              <a:rPr lang="ru-RU" sz="2000" dirty="0">
                <a:solidFill>
                  <a:srgbClr val="002060"/>
                </a:solidFill>
              </a:rPr>
              <a:t>развития кадрового потенциала региональной системы образования; 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содействие </a:t>
            </a:r>
            <a:r>
              <a:rPr lang="ru-RU" sz="2000" dirty="0">
                <a:solidFill>
                  <a:srgbClr val="002060"/>
                </a:solidFill>
              </a:rPr>
              <a:t>развитию профессионального мастерства руководителей </a:t>
            </a:r>
            <a:r>
              <a:rPr lang="ru-RU" sz="2000" dirty="0" smtClean="0">
                <a:solidFill>
                  <a:srgbClr val="002060"/>
                </a:solidFill>
              </a:rPr>
              <a:t>ОО;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организация </a:t>
            </a:r>
            <a:r>
              <a:rPr lang="ru-RU" sz="2000" dirty="0">
                <a:solidFill>
                  <a:srgbClr val="002060"/>
                </a:solidFill>
              </a:rPr>
              <a:t>взаимодействия с социальными партнерами и институтами.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Формы работы Клуба</a:t>
            </a:r>
            <a:r>
              <a:rPr lang="ru-RU" sz="2000" dirty="0" smtClean="0">
                <a:solidFill>
                  <a:srgbClr val="C00000"/>
                </a:solidFill>
              </a:rPr>
              <a:t>: </a:t>
            </a:r>
            <a:r>
              <a:rPr lang="ru-RU" sz="2000" dirty="0" smtClean="0">
                <a:solidFill>
                  <a:srgbClr val="002060"/>
                </a:solidFill>
              </a:rPr>
              <a:t>клубные </a:t>
            </a:r>
            <a:r>
              <a:rPr lang="ru-RU" sz="2000" dirty="0">
                <a:solidFill>
                  <a:srgbClr val="002060"/>
                </a:solidFill>
              </a:rPr>
              <a:t>встречи, круглые столы для членов Клуба, мастер-классы и др.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Приглашаем </a:t>
            </a:r>
            <a:r>
              <a:rPr lang="ru-RU" sz="2000" dirty="0">
                <a:solidFill>
                  <a:srgbClr val="002060"/>
                </a:solidFill>
              </a:rPr>
              <a:t>присоединиться к нашему неформальному сообществу! Для этого необходимо заполнить форму по ссылке: </a:t>
            </a:r>
            <a:r>
              <a:rPr lang="ru-RU" sz="2000" u="sng" dirty="0">
                <a:hlinkClick r:id="rId2"/>
              </a:rPr>
              <a:t>https://forms.yandex.ru/u/6710f906c417f3460c217d77</a:t>
            </a:r>
            <a:r>
              <a:rPr lang="ru-RU" sz="2000" u="sng" dirty="0" smtClean="0">
                <a:hlinkClick r:id="rId2"/>
              </a:rPr>
              <a:t>/</a:t>
            </a:r>
            <a:r>
              <a:rPr lang="ru-RU" sz="2000" u="sng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2865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28625" y="2214563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</a:rPr>
              <a:t>Спасибо  за внимание!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124744"/>
            <a:ext cx="1701737" cy="6349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2687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Качества современного руководителя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общечеловеческие</a:t>
            </a:r>
            <a:r>
              <a:rPr lang="ru-RU" sz="2600" dirty="0" smtClean="0">
                <a:solidFill>
                  <a:srgbClr val="C00000"/>
                </a:solidFill>
              </a:rPr>
              <a:t>:</a:t>
            </a: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dirty="0">
                <a:solidFill>
                  <a:srgbClr val="002060"/>
                </a:solidFill>
              </a:rPr>
              <a:t>трудолюбие; принципиальность, честность; обязательность, верность слову; самокритичность; гуманность; тактичность; справедливость; целеустремленность</a:t>
            </a:r>
            <a:r>
              <a:rPr lang="ru-RU" sz="2600" dirty="0" smtClean="0">
                <a:solidFill>
                  <a:srgbClr val="002060"/>
                </a:solidFill>
              </a:rPr>
              <a:t>; </a:t>
            </a:r>
            <a:r>
              <a:rPr lang="ru-RU" sz="2600" dirty="0">
                <a:solidFill>
                  <a:srgbClr val="002060"/>
                </a:solidFill>
              </a:rPr>
              <a:t>высокая культура, </a:t>
            </a:r>
            <a:r>
              <a:rPr lang="ru-RU" sz="2600" dirty="0" smtClean="0">
                <a:solidFill>
                  <a:srgbClr val="002060"/>
                </a:solidFill>
              </a:rPr>
              <a:t>нравственность</a:t>
            </a:r>
            <a:r>
              <a:rPr lang="ru-RU" sz="2600" dirty="0">
                <a:solidFill>
                  <a:srgbClr val="002060"/>
                </a:solidFill>
              </a:rPr>
              <a:t>; энергичность; работоспособность; выдержанность; любовь к своему делу; оптимистичность; требовательность к себе и другим; чувство юмора; внешняя привлекательность (опрятность, стиль одежды и т.д</a:t>
            </a:r>
            <a:r>
              <a:rPr lang="ru-RU" sz="2600" dirty="0" smtClean="0">
                <a:solidFill>
                  <a:srgbClr val="002060"/>
                </a:solidFill>
              </a:rPr>
              <a:t>.);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психофизиологические</a:t>
            </a:r>
            <a:r>
              <a:rPr lang="ru-RU" sz="2600" dirty="0" smtClean="0">
                <a:solidFill>
                  <a:srgbClr val="C00000"/>
                </a:solidFill>
              </a:rPr>
              <a:t>:</a:t>
            </a:r>
            <a:r>
              <a:rPr lang="ru-RU" sz="2600" dirty="0">
                <a:solidFill>
                  <a:srgbClr val="002060"/>
                </a:solidFill>
              </a:rPr>
              <a:t> крепкое здоровье, стрессоустойчивость, общий уровень развития</a:t>
            </a:r>
            <a:r>
              <a:rPr lang="ru-RU" sz="2600" dirty="0" smtClean="0">
                <a:solidFill>
                  <a:srgbClr val="002060"/>
                </a:solidFill>
              </a:rPr>
              <a:t>, </a:t>
            </a:r>
            <a:r>
              <a:rPr lang="ru-RU" sz="2600" dirty="0">
                <a:solidFill>
                  <a:srgbClr val="002060"/>
                </a:solidFill>
              </a:rPr>
              <a:t>индивидуально-психологические свойства (</a:t>
            </a:r>
            <a:r>
              <a:rPr lang="ru-RU" sz="2600" dirty="0" err="1" smtClean="0">
                <a:solidFill>
                  <a:srgbClr val="002060"/>
                </a:solidFill>
              </a:rPr>
              <a:t>темᴨерамент</a:t>
            </a:r>
            <a:r>
              <a:rPr lang="ru-RU" sz="2600" dirty="0">
                <a:solidFill>
                  <a:srgbClr val="002060"/>
                </a:solidFill>
              </a:rPr>
              <a:t>, направленность личности);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3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268760"/>
          </a:xfrm>
        </p:spPr>
        <p:txBody>
          <a:bodyPr/>
          <a:lstStyle/>
          <a:p>
            <a:r>
              <a:rPr lang="ru-RU" sz="3200" b="1" dirty="0">
                <a:solidFill>
                  <a:srgbClr val="002060"/>
                </a:solidFill>
              </a:rPr>
              <a:t>Качества современного руководителя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деловые качества и организаторские способности</a:t>
            </a:r>
            <a:r>
              <a:rPr lang="ru-RU" sz="2400" dirty="0">
                <a:solidFill>
                  <a:srgbClr val="002060"/>
                </a:solidFill>
              </a:rPr>
              <a:t>: инициативность; самостоятельность в решении вопросов; </a:t>
            </a:r>
            <a:r>
              <a:rPr lang="ru-RU" sz="2400" dirty="0" smtClean="0">
                <a:solidFill>
                  <a:srgbClr val="002060"/>
                </a:solidFill>
              </a:rPr>
              <a:t>умение </a:t>
            </a:r>
            <a:r>
              <a:rPr lang="ru-RU" sz="2400" dirty="0">
                <a:solidFill>
                  <a:srgbClr val="002060"/>
                </a:solidFill>
              </a:rPr>
              <a:t>беречь свое и чужое время, пунктуальность и </a:t>
            </a:r>
            <a:r>
              <a:rPr lang="ru-RU" sz="2400" dirty="0" smtClean="0">
                <a:solidFill>
                  <a:srgbClr val="002060"/>
                </a:solidFill>
              </a:rPr>
              <a:t>точность; </a:t>
            </a:r>
            <a:r>
              <a:rPr lang="ru-RU" sz="2400" dirty="0">
                <a:solidFill>
                  <a:srgbClr val="002060"/>
                </a:solidFill>
              </a:rPr>
              <a:t>дисциплинированность; исполнительность; умение четко определить цель и поставить задачу; способность менять стиль поведения в зависимости от условий; умение расставить кадры и организовать их взаимодействие, способность мобилизовать коллектив и повести его за собой; умение контролировать деятельность подчиненных; способность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оᴨеративно</a:t>
            </a:r>
            <a:r>
              <a:rPr lang="ru-RU" sz="2400" dirty="0">
                <a:solidFill>
                  <a:srgbClr val="002060"/>
                </a:solidFill>
              </a:rPr>
              <a:t> принимать решения; способность </a:t>
            </a:r>
            <a:r>
              <a:rPr lang="ru-RU" sz="2400" dirty="0" smtClean="0">
                <a:solidFill>
                  <a:srgbClr val="002060"/>
                </a:solidFill>
              </a:rPr>
              <a:t>объективно </a:t>
            </a:r>
            <a:r>
              <a:rPr lang="ru-RU" sz="2400" dirty="0">
                <a:solidFill>
                  <a:srgbClr val="002060"/>
                </a:solidFill>
              </a:rPr>
              <a:t>анализировать и оценивать результаты, умение стимулировать подчиненных; творческий подход к порученному делу; умение поддерживать инициативу, стремление использовать все новое, прогрессивное; умение поддерживать свой </a:t>
            </a:r>
            <a:r>
              <a:rPr lang="ru-RU" sz="2400" dirty="0" smtClean="0">
                <a:solidFill>
                  <a:srgbClr val="002060"/>
                </a:solidFill>
              </a:rPr>
              <a:t>авторитет;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621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268760"/>
          </a:xfrm>
        </p:spPr>
        <p:txBody>
          <a:bodyPr/>
          <a:lstStyle/>
          <a:p>
            <a:r>
              <a:rPr lang="ru-RU" sz="3200" b="1" dirty="0">
                <a:solidFill>
                  <a:srgbClr val="002060"/>
                </a:solidFill>
              </a:rPr>
              <a:t>Качества современного руководителя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/>
              <a:t> </a:t>
            </a:r>
            <a:r>
              <a:rPr lang="ru-RU" sz="2800" b="1" dirty="0">
                <a:solidFill>
                  <a:srgbClr val="C00000"/>
                </a:solidFill>
              </a:rPr>
              <a:t>коммуникативные</a:t>
            </a:r>
            <a:r>
              <a:rPr lang="ru-RU" sz="2800" dirty="0">
                <a:solidFill>
                  <a:srgbClr val="C00000"/>
                </a:solidFill>
              </a:rPr>
              <a:t>:</a:t>
            </a:r>
            <a:r>
              <a:rPr lang="ru-RU" sz="2800" dirty="0">
                <a:solidFill>
                  <a:srgbClr val="002060"/>
                </a:solidFill>
              </a:rPr>
              <a:t> умение руководителя устанавливать деловые отношения с вышестоящими и смежными руководителями, с подчиненными, умение поддерживать нормальный психологический климат в коллективе, умение общаться (культура речи, умение слушать и т.д.), умение выступать публично;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solidFill>
                  <a:srgbClr val="002060"/>
                </a:solidFill>
              </a:rPr>
              <a:t> </a:t>
            </a:r>
            <a:r>
              <a:rPr lang="ru-RU" sz="2800" b="1" dirty="0">
                <a:solidFill>
                  <a:srgbClr val="C00000"/>
                </a:solidFill>
              </a:rPr>
              <a:t>профессиональные знания</a:t>
            </a:r>
            <a:r>
              <a:rPr lang="ru-RU" sz="2800" dirty="0">
                <a:solidFill>
                  <a:srgbClr val="C00000"/>
                </a:solidFill>
              </a:rPr>
              <a:t>: </a:t>
            </a:r>
            <a:r>
              <a:rPr lang="ru-RU" sz="2800" dirty="0">
                <a:solidFill>
                  <a:srgbClr val="002060"/>
                </a:solidFill>
              </a:rPr>
              <a:t>знание науки об управлении; применение на практике современных организационно-управленческих принципов и методов; умение работать с документацией.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21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19675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Семь аспектов управления  развитием 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400" b="1" dirty="0">
                <a:solidFill>
                  <a:srgbClr val="C00000"/>
                </a:solidFill>
              </a:rPr>
              <a:t>Концепция интеллектуальной организации </a:t>
            </a:r>
            <a:r>
              <a:rPr lang="ru-RU" sz="2400" b="1" dirty="0" smtClean="0">
                <a:solidFill>
                  <a:srgbClr val="002060"/>
                </a:solidFill>
              </a:rPr>
              <a:t>- способность порождать </a:t>
            </a:r>
            <a:r>
              <a:rPr lang="ru-RU" sz="2400" b="1" dirty="0">
                <a:solidFill>
                  <a:srgbClr val="002060"/>
                </a:solidFill>
              </a:rPr>
              <a:t>и осваивать новые знания, </a:t>
            </a:r>
            <a:r>
              <a:rPr lang="ru-RU" sz="2400" b="1" dirty="0" smtClean="0">
                <a:solidFill>
                  <a:srgbClr val="002060"/>
                </a:solidFill>
              </a:rPr>
              <a:t>использовать </a:t>
            </a:r>
            <a:r>
              <a:rPr lang="ru-RU" sz="2400" b="1" dirty="0">
                <a:solidFill>
                  <a:srgbClr val="002060"/>
                </a:solidFill>
              </a:rPr>
              <a:t>их для повышения эффективности деятельности. 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C00000"/>
                </a:solidFill>
              </a:rPr>
              <a:t>Управление временем </a:t>
            </a:r>
            <a:r>
              <a:rPr lang="ru-RU" sz="2400" b="1" dirty="0" smtClean="0">
                <a:solidFill>
                  <a:srgbClr val="002060"/>
                </a:solidFill>
              </a:rPr>
              <a:t>– концепция самообучающейся организации.</a:t>
            </a:r>
          </a:p>
          <a:p>
            <a:pPr marL="514350" indent="-514350">
              <a:buAutoNum type="arabicPeriod"/>
            </a:pPr>
            <a:r>
              <a:rPr lang="ru-RU" sz="2400" b="1" i="1" dirty="0" smtClean="0">
                <a:solidFill>
                  <a:srgbClr val="C00000"/>
                </a:solidFill>
              </a:rPr>
              <a:t>Управление рисками </a:t>
            </a:r>
            <a:r>
              <a:rPr lang="ru-RU" sz="2400" b="1" dirty="0" smtClean="0">
                <a:solidFill>
                  <a:srgbClr val="002060"/>
                </a:solidFill>
              </a:rPr>
              <a:t> – технология успеха  и хозяйственной деятельности.</a:t>
            </a:r>
          </a:p>
          <a:p>
            <a:pPr marL="514350" indent="-514350">
              <a:buAutoNum type="arabicPeriod"/>
            </a:pPr>
            <a:r>
              <a:rPr lang="ru-RU" sz="2400" b="1" i="1" dirty="0" smtClean="0">
                <a:solidFill>
                  <a:srgbClr val="C00000"/>
                </a:solidFill>
              </a:rPr>
              <a:t>Антикризисное управление </a:t>
            </a:r>
            <a:r>
              <a:rPr lang="ru-RU" sz="2400" b="1" dirty="0" smtClean="0">
                <a:solidFill>
                  <a:srgbClr val="002060"/>
                </a:solidFill>
              </a:rPr>
              <a:t>– концепция деловой активности и выживания.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Инструменты классического управления  - опережающий контроль, </a:t>
            </a:r>
            <a:r>
              <a:rPr lang="ru-RU" sz="2400" b="1" i="1" dirty="0" smtClean="0">
                <a:solidFill>
                  <a:srgbClr val="C00000"/>
                </a:solidFill>
              </a:rPr>
              <a:t>стратегическое планирование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 Менеджмент жизни – </a:t>
            </a:r>
            <a:r>
              <a:rPr lang="ru-RU" sz="2400" b="1" i="1" dirty="0" smtClean="0">
                <a:solidFill>
                  <a:srgbClr val="C00000"/>
                </a:solidFill>
              </a:rPr>
              <a:t>стратегия личной эффективности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400" b="1" i="1" dirty="0" smtClean="0">
                <a:solidFill>
                  <a:srgbClr val="C00000"/>
                </a:solidFill>
              </a:rPr>
              <a:t>Развитие персонала </a:t>
            </a:r>
            <a:r>
              <a:rPr lang="ru-RU" sz="2400" b="1" dirty="0" smtClean="0">
                <a:solidFill>
                  <a:srgbClr val="002060"/>
                </a:solidFill>
              </a:rPr>
              <a:t>– индивидуальное, групповое, организационное.</a:t>
            </a:r>
          </a:p>
          <a:p>
            <a:pPr marL="514350" indent="-514350">
              <a:buAutoNum type="arabicPeriod"/>
            </a:pPr>
            <a:endParaRPr lang="ru-RU" sz="1600" dirty="0" smtClean="0"/>
          </a:p>
          <a:p>
            <a:pPr marL="514350" indent="-514350">
              <a:buAutoNum type="arabicPeriod"/>
            </a:pPr>
            <a:endParaRPr lang="ru-RU" sz="16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3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268760"/>
          </a:xfrm>
        </p:spPr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Приоритеты работы региональных инновационных площадок, имеющие существенное значение  для социально-экономического развития Санкт-Петербурга (на 2025-2027 годы)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100597"/>
              </p:ext>
            </p:extLst>
          </p:nvPr>
        </p:nvGraphicFramePr>
        <p:xfrm>
          <a:off x="0" y="1268758"/>
          <a:ext cx="9144000" cy="5589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9792">
                  <a:extLst>
                    <a:ext uri="{9D8B030D-6E8A-4147-A177-3AD203B41FA5}">
                      <a16:colId xmlns:a16="http://schemas.microsoft.com/office/drawing/2014/main" val="2436218926"/>
                    </a:ext>
                  </a:extLst>
                </a:gridCol>
                <a:gridCol w="6444208">
                  <a:extLst>
                    <a:ext uri="{9D8B030D-6E8A-4147-A177-3AD203B41FA5}">
                      <a16:colId xmlns:a16="http://schemas.microsoft.com/office/drawing/2014/main" val="1408470436"/>
                    </a:ext>
                  </a:extLst>
                </a:gridCol>
              </a:tblGrid>
              <a:tr h="1341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Основные направления 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деятельности РИП </a:t>
                      </a:r>
                      <a:r>
                        <a:rPr lang="ru-RU" sz="1600" dirty="0">
                          <a:effectLst/>
                        </a:rPr>
                        <a:t>Разработка, апробация и (или)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внедрение 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Приоритеты работы </a:t>
                      </a:r>
                      <a:r>
                        <a:rPr lang="ru-RU" sz="1600" dirty="0" smtClean="0">
                          <a:effectLst/>
                        </a:rPr>
                        <a:t>РИП,</a:t>
                      </a:r>
                      <a:r>
                        <a:rPr lang="ru-RU" sz="1600" dirty="0">
                          <a:effectLst/>
                        </a:rPr>
                        <a:t> имеющие существенное значение для социально-экономического развития </a:t>
                      </a:r>
                      <a:r>
                        <a:rPr lang="ru-RU" sz="1600" dirty="0" smtClean="0">
                          <a:effectLst/>
                        </a:rPr>
                        <a:t>Санкт-Петербурга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(на 2025-2027 </a:t>
                      </a:r>
                      <a:r>
                        <a:rPr lang="ru-RU" sz="1600" dirty="0" smtClean="0">
                          <a:effectLst/>
                        </a:rPr>
                        <a:t>годы)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969972"/>
                  </a:ext>
                </a:extLst>
              </a:tr>
              <a:tr h="4248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Новых механизмов, форм и методов управления образованием на разных уровнях, в том числе с использованием современных технологий.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3.1. Новые механизмы функционирования «Школы полного дня», в том числе в условиях образовательного комплекса.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3.2.Современная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модель организации питания в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ОО.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3.3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Цифровая трансформация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управления ОО.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3.4. Создание современной мотивирующей образовательной среды.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3.5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. Новые форматы организации работы лагеря дневного пребывания на базе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ОО.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3.6. Эффективные механизмы, формы и методы выявления и сопровождения участников конкурсов и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олимпиад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3.7. Методическое обеспечение деятельности учебно-производственного комплекса в системе среднего профессионального образования.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3.8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. Внедрение бережливых технологий в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</a:rPr>
                        <a:t>ОО</a:t>
                      </a:r>
                      <a:r>
                        <a:rPr lang="ru-RU" sz="1800" b="1" dirty="0" smtClean="0">
                          <a:effectLst/>
                        </a:rPr>
                        <a:t>.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1123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7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131340"/>
              </p:ext>
            </p:extLst>
          </p:nvPr>
        </p:nvGraphicFramePr>
        <p:xfrm>
          <a:off x="0" y="1268758"/>
          <a:ext cx="9144000" cy="4089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1472">
                  <a:extLst>
                    <a:ext uri="{9D8B030D-6E8A-4147-A177-3AD203B41FA5}">
                      <a16:colId xmlns:a16="http://schemas.microsoft.com/office/drawing/2014/main" val="2360364167"/>
                    </a:ext>
                  </a:extLst>
                </a:gridCol>
                <a:gridCol w="5662528">
                  <a:extLst>
                    <a:ext uri="{9D8B030D-6E8A-4147-A177-3AD203B41FA5}">
                      <a16:colId xmlns:a16="http://schemas.microsoft.com/office/drawing/2014/main" val="790681783"/>
                    </a:ext>
                  </a:extLst>
                </a:gridCol>
              </a:tblGrid>
              <a:tr h="1872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Основные направления деятельности инновационных площадок Разработка, апробация и (или)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внедрение 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Приоритеты работы региональных инновационных 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площадок</a:t>
                      </a:r>
                      <a:r>
                        <a:rPr lang="ru-RU" sz="1800" dirty="0">
                          <a:effectLst/>
                        </a:rPr>
                        <a:t>, имеющие существенное значение для социально-экономического развития Санкт-Петербурга 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</a:t>
                      </a:r>
                      <a:r>
                        <a:rPr lang="ru-RU" sz="1800" dirty="0">
                          <a:effectLst/>
                        </a:rPr>
                        <a:t>на 2025-2027 </a:t>
                      </a:r>
                      <a:r>
                        <a:rPr lang="ru-RU" sz="1800" dirty="0" smtClean="0">
                          <a:effectLst/>
                        </a:rPr>
                        <a:t>годы)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0870977"/>
                  </a:ext>
                </a:extLst>
              </a:tr>
              <a:tr h="221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Новых институтов общественного участия в управлении образованием.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4.1. Эффективные практики включения родителей в новые форматы государственно-общественного управления образовательной организацией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37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2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/>
              <a:t> </a:t>
            </a:r>
            <a:r>
              <a:rPr lang="ru-RU" sz="2200" b="1" dirty="0">
                <a:solidFill>
                  <a:srgbClr val="002060"/>
                </a:solidFill>
              </a:rPr>
              <a:t>«Общая концепция формирования и использования резервов управленческих кадров в Российской Федерации», одобрена Комиссией при Президенте РФ по вопросам государственной службы и резерва управленческих кадров (протокол от 29.11.2017 №</a:t>
            </a:r>
            <a:r>
              <a:rPr lang="ru-RU" sz="2200" b="1" dirty="0" smtClean="0">
                <a:solidFill>
                  <a:srgbClr val="002060"/>
                </a:solidFill>
              </a:rPr>
              <a:t>5, далее Концепция).</a:t>
            </a:r>
            <a:r>
              <a:rPr lang="ru-RU" sz="2200" b="1" dirty="0">
                <a:solidFill>
                  <a:srgbClr val="002060"/>
                </a:solidFill>
              </a:rPr>
              <a:t> </a:t>
            </a:r>
          </a:p>
          <a:p>
            <a:r>
              <a:rPr lang="ru-RU" sz="2200" b="1" i="1" dirty="0" smtClean="0">
                <a:solidFill>
                  <a:srgbClr val="C00000"/>
                </a:solidFill>
              </a:rPr>
              <a:t>Управление </a:t>
            </a:r>
            <a:r>
              <a:rPr lang="ru-RU" sz="2200" b="1" i="1" dirty="0">
                <a:solidFill>
                  <a:srgbClr val="C00000"/>
                </a:solidFill>
              </a:rPr>
              <a:t>коллективами в сфере образования является сложным процессом, требующим знания тонкостей образовательной сферы и опыта работы в ней.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Поэтому, </a:t>
            </a:r>
            <a:r>
              <a:rPr lang="ru-RU" sz="2200" b="1" dirty="0">
                <a:solidFill>
                  <a:srgbClr val="C00000"/>
                </a:solidFill>
              </a:rPr>
              <a:t>подготовка управленческих кадров </a:t>
            </a:r>
            <a:r>
              <a:rPr lang="ru-RU" sz="2200" b="1" dirty="0">
                <a:solidFill>
                  <a:srgbClr val="002060"/>
                </a:solidFill>
              </a:rPr>
              <a:t>в системе среднего профессионального образования и </a:t>
            </a:r>
            <a:r>
              <a:rPr lang="ru-RU" sz="2200" b="1" dirty="0">
                <a:solidFill>
                  <a:srgbClr val="C00000"/>
                </a:solidFill>
              </a:rPr>
              <a:t>для школ является важной задачей.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Создание единого кадрового резерва в системе образования поможет решить проблему нехватки </a:t>
            </a:r>
            <a:r>
              <a:rPr lang="ru-RU" sz="2200" b="1" dirty="0" smtClean="0">
                <a:solidFill>
                  <a:srgbClr val="002060"/>
                </a:solidFill>
              </a:rPr>
              <a:t>кадров, </a:t>
            </a:r>
            <a:r>
              <a:rPr lang="ru-RU" sz="2200" b="1" dirty="0">
                <a:solidFill>
                  <a:srgbClr val="002060"/>
                </a:solidFill>
              </a:rPr>
              <a:t>а также повысить профессионализм управленцев и педагогов.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425" y="259875"/>
            <a:ext cx="1701737" cy="63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Согласно </a:t>
            </a:r>
            <a:r>
              <a:rPr lang="ru-RU" sz="2200" b="1" dirty="0">
                <a:solidFill>
                  <a:srgbClr val="002060"/>
                </a:solidFill>
              </a:rPr>
              <a:t>К</a:t>
            </a:r>
            <a:r>
              <a:rPr lang="ru-RU" sz="2200" b="1" dirty="0" smtClean="0">
                <a:solidFill>
                  <a:srgbClr val="002060"/>
                </a:solidFill>
              </a:rPr>
              <a:t>онцепции</a:t>
            </a:r>
            <a:r>
              <a:rPr lang="ru-RU" sz="2200" b="1" dirty="0">
                <a:solidFill>
                  <a:srgbClr val="002060"/>
                </a:solidFill>
              </a:rPr>
              <a:t>, резервы управленческих кадров</a:t>
            </a:r>
            <a:r>
              <a:rPr lang="ru-RU" sz="2200" dirty="0">
                <a:solidFill>
                  <a:srgbClr val="002060"/>
                </a:solidFill>
              </a:rPr>
              <a:t> — это сформированные группы граждан РФ, </a:t>
            </a:r>
            <a:r>
              <a:rPr lang="ru-RU" sz="2200" b="1" dirty="0">
                <a:solidFill>
                  <a:srgbClr val="C00000"/>
                </a:solidFill>
              </a:rPr>
              <a:t>обладающих необходимыми профессиональными и личностными качествами для назначения на целевые управленческие должности в системе </a:t>
            </a:r>
            <a:r>
              <a:rPr lang="ru-RU" sz="2200" dirty="0">
                <a:solidFill>
                  <a:srgbClr val="002060"/>
                </a:solidFill>
              </a:rPr>
              <a:t>государственного управления и местного самоуправления, включая организации федерального, регионального и местного подчинения. 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2060"/>
                </a:solidFill>
              </a:rPr>
              <a:t>Единая система резервов управленческих кадров</a:t>
            </a:r>
            <a:r>
              <a:rPr lang="ru-RU" sz="2200" dirty="0">
                <a:solidFill>
                  <a:srgbClr val="002060"/>
                </a:solidFill>
              </a:rPr>
              <a:t> — </a:t>
            </a:r>
            <a:r>
              <a:rPr lang="ru-RU" sz="2200" b="1" dirty="0">
                <a:solidFill>
                  <a:srgbClr val="002060"/>
                </a:solidFill>
              </a:rPr>
              <a:t>совокупность всех резервов управленческих кадров в РФ, сформированных на единых принципах,</a:t>
            </a:r>
            <a:r>
              <a:rPr lang="ru-RU" sz="2200" dirty="0">
                <a:solidFill>
                  <a:srgbClr val="002060"/>
                </a:solidFill>
              </a:rPr>
              <a:t> с использованием единых подходов, на основе сопоставимых результатов оценки личностно-профессиональных ресурсов. 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2060"/>
                </a:solidFill>
              </a:rPr>
              <a:t>Цель концепции</a:t>
            </a:r>
            <a:r>
              <a:rPr lang="ru-RU" sz="2200" dirty="0">
                <a:solidFill>
                  <a:srgbClr val="002060"/>
                </a:solidFill>
              </a:rPr>
              <a:t> — </a:t>
            </a:r>
            <a:r>
              <a:rPr lang="ru-RU" sz="2200" b="1" dirty="0">
                <a:solidFill>
                  <a:srgbClr val="C00000"/>
                </a:solidFill>
              </a:rPr>
              <a:t>повышение качества кадрового состава </a:t>
            </a:r>
            <a:r>
              <a:rPr lang="ru-RU" sz="2200" dirty="0">
                <a:solidFill>
                  <a:srgbClr val="002060"/>
                </a:solidFill>
              </a:rPr>
              <a:t>системы государственного управления и местного самоуправления, а также </a:t>
            </a:r>
            <a:r>
              <a:rPr lang="ru-RU" sz="2200" b="1" dirty="0">
                <a:solidFill>
                  <a:srgbClr val="C00000"/>
                </a:solidFill>
              </a:rPr>
              <a:t>раскрытие потенциала наиболее перспективных и талантливых </a:t>
            </a:r>
            <a:r>
              <a:rPr lang="ru-RU" sz="2200" b="1" dirty="0" smtClean="0">
                <a:solidFill>
                  <a:srgbClr val="C00000"/>
                </a:solidFill>
              </a:rPr>
              <a:t>руководителей</a:t>
            </a:r>
            <a:r>
              <a:rPr lang="ru-RU" sz="2200" dirty="0">
                <a:solidFill>
                  <a:srgbClr val="002060"/>
                </a:solidFill>
              </a:rPr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425" y="259875"/>
            <a:ext cx="1701737" cy="63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1507</TotalTime>
  <Words>444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Управленческие аспекты в развитии современного образования     20.11.2024 Шаляпина Татьяна Александровна,  региональный методист ЦНППМ СПб АППО, к.п.н.   </vt:lpstr>
      <vt:lpstr>Качества современного руководителя</vt:lpstr>
      <vt:lpstr>Качества современного руководителя</vt:lpstr>
      <vt:lpstr>Качества современного руководителя</vt:lpstr>
      <vt:lpstr>Семь аспектов управления  развитием  </vt:lpstr>
      <vt:lpstr>Приоритеты работы региональных инновационных площадок, имеющие существенное значение  для социально-экономического развития Санкт-Петербурга (на 2025-2027 годы)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работы Клуба: -активность обучаемых; - групповой опыт; - обязательная обратная связь</vt:lpstr>
      <vt:lpstr>Клуб  «Петербургский управленец»</vt:lpstr>
      <vt:lpstr>Спасибо  за внимание!</vt:lpstr>
    </vt:vector>
  </TitlesOfParts>
  <Company>СПбАППО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214</cp:revision>
  <cp:lastPrinted>2024-10-23T10:58:59Z</cp:lastPrinted>
  <dcterms:created xsi:type="dcterms:W3CDTF">2012-09-07T11:21:22Z</dcterms:created>
  <dcterms:modified xsi:type="dcterms:W3CDTF">2024-11-19T19:40:46Z</dcterms:modified>
</cp:coreProperties>
</file>