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handoutMasterIdLst>
    <p:handoutMasterId r:id="rId10"/>
  </p:handoutMasterIdLst>
  <p:sldIdLst>
    <p:sldId id="256" r:id="rId2"/>
    <p:sldId id="262" r:id="rId3"/>
    <p:sldId id="263" r:id="rId4"/>
    <p:sldId id="264" r:id="rId5"/>
    <p:sldId id="265" r:id="rId6"/>
    <p:sldId id="269" r:id="rId7"/>
    <p:sldId id="26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646EA5-68E7-47AC-A5DB-657F4C67B23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2BAA09-F4E8-4853-9B8B-54DA9BA96991}">
      <dgm:prSet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i="1" u="sng" baseline="0" dirty="0"/>
            <a:t>Тест «Проективные ситуации» (Е.В. </a:t>
          </a:r>
          <a:r>
            <a:rPr lang="ru-RU" b="1" i="1" u="sng" baseline="0" dirty="0" err="1"/>
            <a:t>Кучерова</a:t>
          </a:r>
          <a:r>
            <a:rPr lang="ru-RU" b="1" i="1" u="sng" baseline="0" dirty="0"/>
            <a:t>)</a:t>
          </a:r>
          <a:r>
            <a:rPr lang="ru-RU" b="0" i="1" baseline="0" dirty="0"/>
            <a:t>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0" i="0" baseline="0" dirty="0"/>
            <a:t>	Ребенку описывается ситуация и предлагается продолжить ее.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0" i="0" baseline="0" dirty="0"/>
            <a:t>	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0" i="0" baseline="0" dirty="0"/>
            <a:t>	Не все смогут ответить,  поэтому подходит не для всех детей с ТНР.</a:t>
          </a:r>
          <a:endParaRPr lang="en-US" dirty="0"/>
        </a:p>
        <a:p>
          <a:pPr marL="0"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dirty="0"/>
        </a:p>
      </dgm:t>
    </dgm:pt>
    <dgm:pt modelId="{E154D374-32EE-403A-9113-731F982CF6C0}" type="parTrans" cxnId="{3C1059EC-72FB-4FB4-B858-AFB3861FBA78}">
      <dgm:prSet/>
      <dgm:spPr/>
      <dgm:t>
        <a:bodyPr/>
        <a:lstStyle/>
        <a:p>
          <a:endParaRPr lang="en-US"/>
        </a:p>
      </dgm:t>
    </dgm:pt>
    <dgm:pt modelId="{C2AD4C77-311E-4CC3-BFA1-97B3D4E0EA60}" type="sibTrans" cxnId="{3C1059EC-72FB-4FB4-B858-AFB3861FBA78}">
      <dgm:prSet/>
      <dgm:spPr/>
      <dgm:t>
        <a:bodyPr/>
        <a:lstStyle/>
        <a:p>
          <a:endParaRPr lang="en-US"/>
        </a:p>
      </dgm:t>
    </dgm:pt>
    <dgm:pt modelId="{BB4B18ED-DEE5-49FE-A7FA-F1485F0D97BA}">
      <dgm:prSet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i="1" u="sng" baseline="0" dirty="0"/>
            <a:t>Методика «Лесенка» (В.Г. Щур)</a:t>
          </a:r>
          <a:r>
            <a:rPr lang="ru-RU" b="1" i="1" baseline="0" dirty="0"/>
            <a:t>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0" i="0" baseline="0" dirty="0"/>
            <a:t>	Определение особенности самооценки ребенка. </a:t>
          </a:r>
          <a:endParaRPr lang="en-US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0" i="0" baseline="0" dirty="0"/>
            <a:t>	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0" i="0" baseline="0" dirty="0"/>
            <a:t>	С некоторыми детьми методика была использована без объяснения, почему ребенок поставил себя на эту ступеньку.</a:t>
          </a:r>
          <a:endParaRPr lang="en-US" dirty="0"/>
        </a:p>
        <a:p>
          <a:endParaRPr lang="en-US" dirty="0"/>
        </a:p>
      </dgm:t>
    </dgm:pt>
    <dgm:pt modelId="{C784947F-64DD-4955-92D1-650BC49772B5}" type="parTrans" cxnId="{FD6BD146-62C3-43A9-98F8-051753CC4B1C}">
      <dgm:prSet/>
      <dgm:spPr/>
      <dgm:t>
        <a:bodyPr/>
        <a:lstStyle/>
        <a:p>
          <a:endParaRPr lang="en-US"/>
        </a:p>
      </dgm:t>
    </dgm:pt>
    <dgm:pt modelId="{3F01ED37-0029-41B8-89D4-8E99EAA4E19C}" type="sibTrans" cxnId="{FD6BD146-62C3-43A9-98F8-051753CC4B1C}">
      <dgm:prSet/>
      <dgm:spPr/>
      <dgm:t>
        <a:bodyPr/>
        <a:lstStyle/>
        <a:p>
          <a:endParaRPr lang="en-US"/>
        </a:p>
      </dgm:t>
    </dgm:pt>
    <dgm:pt modelId="{C29CB2C3-B7E7-4919-85D5-7819081B7ED4}" type="pres">
      <dgm:prSet presAssocID="{C3646EA5-68E7-47AC-A5DB-657F4C67B23D}" presName="linear" presStyleCnt="0">
        <dgm:presLayoutVars>
          <dgm:animLvl val="lvl"/>
          <dgm:resizeHandles val="exact"/>
        </dgm:presLayoutVars>
      </dgm:prSet>
      <dgm:spPr/>
    </dgm:pt>
    <dgm:pt modelId="{814653B4-2D4C-437E-9C3D-5F5A4F7ECBF2}" type="pres">
      <dgm:prSet presAssocID="{6E2BAA09-F4E8-4853-9B8B-54DA9BA9699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698F4C7-3FBC-4D24-A848-3C3FE989C141}" type="pres">
      <dgm:prSet presAssocID="{C2AD4C77-311E-4CC3-BFA1-97B3D4E0EA60}" presName="spacer" presStyleCnt="0"/>
      <dgm:spPr/>
    </dgm:pt>
    <dgm:pt modelId="{61079108-B7F9-48B5-9EF6-F2D3F9BA54A4}" type="pres">
      <dgm:prSet presAssocID="{BB4B18ED-DEE5-49FE-A7FA-F1485F0D97B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4A21808-1251-4D9D-9840-122DD6FCEA48}" type="presOf" srcId="{C3646EA5-68E7-47AC-A5DB-657F4C67B23D}" destId="{C29CB2C3-B7E7-4919-85D5-7819081B7ED4}" srcOrd="0" destOrd="0" presId="urn:microsoft.com/office/officeart/2005/8/layout/vList2"/>
    <dgm:cxn modelId="{EE3FC215-458E-4D79-B4D3-9F08BC677B8E}" type="presOf" srcId="{BB4B18ED-DEE5-49FE-A7FA-F1485F0D97BA}" destId="{61079108-B7F9-48B5-9EF6-F2D3F9BA54A4}" srcOrd="0" destOrd="0" presId="urn:microsoft.com/office/officeart/2005/8/layout/vList2"/>
    <dgm:cxn modelId="{FD6BD146-62C3-43A9-98F8-051753CC4B1C}" srcId="{C3646EA5-68E7-47AC-A5DB-657F4C67B23D}" destId="{BB4B18ED-DEE5-49FE-A7FA-F1485F0D97BA}" srcOrd="1" destOrd="0" parTransId="{C784947F-64DD-4955-92D1-650BC49772B5}" sibTransId="{3F01ED37-0029-41B8-89D4-8E99EAA4E19C}"/>
    <dgm:cxn modelId="{93B13D97-6715-4234-B851-46034D6E9E4E}" type="presOf" srcId="{6E2BAA09-F4E8-4853-9B8B-54DA9BA96991}" destId="{814653B4-2D4C-437E-9C3D-5F5A4F7ECBF2}" srcOrd="0" destOrd="0" presId="urn:microsoft.com/office/officeart/2005/8/layout/vList2"/>
    <dgm:cxn modelId="{3C1059EC-72FB-4FB4-B858-AFB3861FBA78}" srcId="{C3646EA5-68E7-47AC-A5DB-657F4C67B23D}" destId="{6E2BAA09-F4E8-4853-9B8B-54DA9BA96991}" srcOrd="0" destOrd="0" parTransId="{E154D374-32EE-403A-9113-731F982CF6C0}" sibTransId="{C2AD4C77-311E-4CC3-BFA1-97B3D4E0EA60}"/>
    <dgm:cxn modelId="{8049E22C-9D82-4640-9400-8D4466B4812F}" type="presParOf" srcId="{C29CB2C3-B7E7-4919-85D5-7819081B7ED4}" destId="{814653B4-2D4C-437E-9C3D-5F5A4F7ECBF2}" srcOrd="0" destOrd="0" presId="urn:microsoft.com/office/officeart/2005/8/layout/vList2"/>
    <dgm:cxn modelId="{DF6A6105-3394-4BF4-BBC9-0EAAADC18783}" type="presParOf" srcId="{C29CB2C3-B7E7-4919-85D5-7819081B7ED4}" destId="{E698F4C7-3FBC-4D24-A848-3C3FE989C141}" srcOrd="1" destOrd="0" presId="urn:microsoft.com/office/officeart/2005/8/layout/vList2"/>
    <dgm:cxn modelId="{2B761FDC-6F3A-4E77-8B53-494CC7CD0D1C}" type="presParOf" srcId="{C29CB2C3-B7E7-4919-85D5-7819081B7ED4}" destId="{61079108-B7F9-48B5-9EF6-F2D3F9BA54A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A07B83-B1F1-4082-892E-FEA217F22DF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B8E1B9-141C-4D0F-95B5-CA4B3201E6DA}">
      <dgm:prSet/>
      <dgm:spPr/>
      <dgm:t>
        <a:bodyPr/>
        <a:lstStyle/>
        <a:p>
          <a:pPr algn="ctr"/>
          <a:r>
            <a:rPr lang="ru-RU" b="1" dirty="0"/>
            <a:t>Желание ребенка быть  частью образовательной системы и удовлетворенность ее характеристиками</a:t>
          </a:r>
          <a:endParaRPr lang="en-US" dirty="0"/>
        </a:p>
      </dgm:t>
    </dgm:pt>
    <dgm:pt modelId="{B98A3F8A-5636-4B2C-B11B-B67F1CDB9E35}" type="parTrans" cxnId="{6930ADB8-A051-484D-895A-C57F2D3F1590}">
      <dgm:prSet/>
      <dgm:spPr/>
      <dgm:t>
        <a:bodyPr/>
        <a:lstStyle/>
        <a:p>
          <a:endParaRPr lang="en-US"/>
        </a:p>
      </dgm:t>
    </dgm:pt>
    <dgm:pt modelId="{DB2CC0E0-89D6-459F-9799-4C0B10867567}" type="sibTrans" cxnId="{6930ADB8-A051-484D-895A-C57F2D3F1590}">
      <dgm:prSet/>
      <dgm:spPr/>
      <dgm:t>
        <a:bodyPr/>
        <a:lstStyle/>
        <a:p>
          <a:endParaRPr lang="en-US"/>
        </a:p>
      </dgm:t>
    </dgm:pt>
    <dgm:pt modelId="{38370FB2-EA8B-4711-8370-C5528A2B379C}">
      <dgm:prSet/>
      <dgm:spPr/>
      <dgm:t>
        <a:bodyPr/>
        <a:lstStyle/>
        <a:p>
          <a:r>
            <a:rPr lang="ru-RU" b="1"/>
            <a:t>Защищенность от психологического насилия</a:t>
          </a:r>
          <a:endParaRPr lang="en-US"/>
        </a:p>
      </dgm:t>
    </dgm:pt>
    <dgm:pt modelId="{A59F32F7-A795-4373-8C27-F964EA52DBC9}" type="parTrans" cxnId="{BCBD44DF-6532-44D0-AB34-515CDA74E892}">
      <dgm:prSet/>
      <dgm:spPr/>
      <dgm:t>
        <a:bodyPr/>
        <a:lstStyle/>
        <a:p>
          <a:endParaRPr lang="en-US"/>
        </a:p>
      </dgm:t>
    </dgm:pt>
    <dgm:pt modelId="{08CCE7D2-501B-4976-96DB-646502B23014}" type="sibTrans" cxnId="{BCBD44DF-6532-44D0-AB34-515CDA74E892}">
      <dgm:prSet/>
      <dgm:spPr/>
      <dgm:t>
        <a:bodyPr/>
        <a:lstStyle/>
        <a:p>
          <a:endParaRPr lang="en-US"/>
        </a:p>
      </dgm:t>
    </dgm:pt>
    <dgm:pt modelId="{C71CABF9-79CC-433F-9F3E-A1978DF61B84}">
      <dgm:prSet/>
      <dgm:spPr/>
      <dgm:t>
        <a:bodyPr/>
        <a:lstStyle/>
        <a:p>
          <a:r>
            <a:rPr lang="ru-RU" b="1" dirty="0"/>
            <a:t>Позитивные модели межличностного взаимодействия в образовательной среде</a:t>
          </a:r>
          <a:endParaRPr lang="en-US" dirty="0"/>
        </a:p>
      </dgm:t>
    </dgm:pt>
    <dgm:pt modelId="{84FFB547-7D16-46E3-9F90-B96F10EC14DB}" type="parTrans" cxnId="{B70E30F8-3AB2-4AC3-89FB-B470E50A8041}">
      <dgm:prSet/>
      <dgm:spPr/>
      <dgm:t>
        <a:bodyPr/>
        <a:lstStyle/>
        <a:p>
          <a:endParaRPr lang="en-US"/>
        </a:p>
      </dgm:t>
    </dgm:pt>
    <dgm:pt modelId="{8B04DF69-290D-4F1E-BC00-02F69F8FBC6E}" type="sibTrans" cxnId="{B70E30F8-3AB2-4AC3-89FB-B470E50A8041}">
      <dgm:prSet/>
      <dgm:spPr/>
      <dgm:t>
        <a:bodyPr/>
        <a:lstStyle/>
        <a:p>
          <a:endParaRPr lang="en-US"/>
        </a:p>
      </dgm:t>
    </dgm:pt>
    <dgm:pt modelId="{2A3163C2-3A9C-4E01-9119-1A4BA468880F}" type="pres">
      <dgm:prSet presAssocID="{6DA07B83-B1F1-4082-892E-FEA217F22DFB}" presName="outerComposite" presStyleCnt="0">
        <dgm:presLayoutVars>
          <dgm:chMax val="5"/>
          <dgm:dir/>
          <dgm:resizeHandles val="exact"/>
        </dgm:presLayoutVars>
      </dgm:prSet>
      <dgm:spPr/>
    </dgm:pt>
    <dgm:pt modelId="{5EEF169E-050F-429A-BB7F-A6E9962FB5DE}" type="pres">
      <dgm:prSet presAssocID="{6DA07B83-B1F1-4082-892E-FEA217F22DFB}" presName="dummyMaxCanvas" presStyleCnt="0">
        <dgm:presLayoutVars/>
      </dgm:prSet>
      <dgm:spPr/>
    </dgm:pt>
    <dgm:pt modelId="{7F4E0C2C-6753-4DF6-A696-9A928F654386}" type="pres">
      <dgm:prSet presAssocID="{6DA07B83-B1F1-4082-892E-FEA217F22DFB}" presName="ThreeNodes_1" presStyleLbl="node1" presStyleIdx="0" presStyleCnt="3">
        <dgm:presLayoutVars>
          <dgm:bulletEnabled val="1"/>
        </dgm:presLayoutVars>
      </dgm:prSet>
      <dgm:spPr/>
    </dgm:pt>
    <dgm:pt modelId="{443907A4-2363-4FBA-A33F-504F9612859D}" type="pres">
      <dgm:prSet presAssocID="{6DA07B83-B1F1-4082-892E-FEA217F22DFB}" presName="ThreeNodes_2" presStyleLbl="node1" presStyleIdx="1" presStyleCnt="3">
        <dgm:presLayoutVars>
          <dgm:bulletEnabled val="1"/>
        </dgm:presLayoutVars>
      </dgm:prSet>
      <dgm:spPr/>
    </dgm:pt>
    <dgm:pt modelId="{CC9F40D6-DA52-4D47-936B-5E48B52D3CBA}" type="pres">
      <dgm:prSet presAssocID="{6DA07B83-B1F1-4082-892E-FEA217F22DFB}" presName="ThreeNodes_3" presStyleLbl="node1" presStyleIdx="2" presStyleCnt="3">
        <dgm:presLayoutVars>
          <dgm:bulletEnabled val="1"/>
        </dgm:presLayoutVars>
      </dgm:prSet>
      <dgm:spPr/>
    </dgm:pt>
    <dgm:pt modelId="{0D6C3041-A841-4D93-B16F-B88A93AE0A50}" type="pres">
      <dgm:prSet presAssocID="{6DA07B83-B1F1-4082-892E-FEA217F22DFB}" presName="ThreeConn_1-2" presStyleLbl="fgAccFollowNode1" presStyleIdx="0" presStyleCnt="2">
        <dgm:presLayoutVars>
          <dgm:bulletEnabled val="1"/>
        </dgm:presLayoutVars>
      </dgm:prSet>
      <dgm:spPr/>
    </dgm:pt>
    <dgm:pt modelId="{E828C212-FF55-40B5-9DA4-1D438ED54A55}" type="pres">
      <dgm:prSet presAssocID="{6DA07B83-B1F1-4082-892E-FEA217F22DFB}" presName="ThreeConn_2-3" presStyleLbl="fgAccFollowNode1" presStyleIdx="1" presStyleCnt="2">
        <dgm:presLayoutVars>
          <dgm:bulletEnabled val="1"/>
        </dgm:presLayoutVars>
      </dgm:prSet>
      <dgm:spPr/>
    </dgm:pt>
    <dgm:pt modelId="{375777B7-1BA4-46F8-9D1F-BF417CFC5A34}" type="pres">
      <dgm:prSet presAssocID="{6DA07B83-B1F1-4082-892E-FEA217F22DFB}" presName="ThreeNodes_1_text" presStyleLbl="node1" presStyleIdx="2" presStyleCnt="3">
        <dgm:presLayoutVars>
          <dgm:bulletEnabled val="1"/>
        </dgm:presLayoutVars>
      </dgm:prSet>
      <dgm:spPr/>
    </dgm:pt>
    <dgm:pt modelId="{83E00746-6B26-4112-9DD5-E4ACF8E147F5}" type="pres">
      <dgm:prSet presAssocID="{6DA07B83-B1F1-4082-892E-FEA217F22DFB}" presName="ThreeNodes_2_text" presStyleLbl="node1" presStyleIdx="2" presStyleCnt="3">
        <dgm:presLayoutVars>
          <dgm:bulletEnabled val="1"/>
        </dgm:presLayoutVars>
      </dgm:prSet>
      <dgm:spPr/>
    </dgm:pt>
    <dgm:pt modelId="{6A7E0119-CF34-4A12-B68C-04E5E9BD9FC2}" type="pres">
      <dgm:prSet presAssocID="{6DA07B83-B1F1-4082-892E-FEA217F22DFB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384A530-BE27-4FA8-9AF6-339B6B44B336}" type="presOf" srcId="{DB2CC0E0-89D6-459F-9799-4C0B10867567}" destId="{0D6C3041-A841-4D93-B16F-B88A93AE0A50}" srcOrd="0" destOrd="0" presId="urn:microsoft.com/office/officeart/2005/8/layout/vProcess5"/>
    <dgm:cxn modelId="{26EFB660-C59E-44A5-9BA5-600D0D86A476}" type="presOf" srcId="{02B8E1B9-141C-4D0F-95B5-CA4B3201E6DA}" destId="{7F4E0C2C-6753-4DF6-A696-9A928F654386}" srcOrd="0" destOrd="0" presId="urn:microsoft.com/office/officeart/2005/8/layout/vProcess5"/>
    <dgm:cxn modelId="{B3747C6F-940C-4BA1-9951-A6B497614E32}" type="presOf" srcId="{C71CABF9-79CC-433F-9F3E-A1978DF61B84}" destId="{6A7E0119-CF34-4A12-B68C-04E5E9BD9FC2}" srcOrd="1" destOrd="0" presId="urn:microsoft.com/office/officeart/2005/8/layout/vProcess5"/>
    <dgm:cxn modelId="{7B586C7D-4019-46D6-B70C-5F832832CA37}" type="presOf" srcId="{6DA07B83-B1F1-4082-892E-FEA217F22DFB}" destId="{2A3163C2-3A9C-4E01-9119-1A4BA468880F}" srcOrd="0" destOrd="0" presId="urn:microsoft.com/office/officeart/2005/8/layout/vProcess5"/>
    <dgm:cxn modelId="{43CA5392-A42C-4E35-8461-69DBF25068BD}" type="presOf" srcId="{02B8E1B9-141C-4D0F-95B5-CA4B3201E6DA}" destId="{375777B7-1BA4-46F8-9D1F-BF417CFC5A34}" srcOrd="1" destOrd="0" presId="urn:microsoft.com/office/officeart/2005/8/layout/vProcess5"/>
    <dgm:cxn modelId="{C7DD86B5-81D0-4A22-9EE5-EB17DDF28F9F}" type="presOf" srcId="{C71CABF9-79CC-433F-9F3E-A1978DF61B84}" destId="{CC9F40D6-DA52-4D47-936B-5E48B52D3CBA}" srcOrd="0" destOrd="0" presId="urn:microsoft.com/office/officeart/2005/8/layout/vProcess5"/>
    <dgm:cxn modelId="{6930ADB8-A051-484D-895A-C57F2D3F1590}" srcId="{6DA07B83-B1F1-4082-892E-FEA217F22DFB}" destId="{02B8E1B9-141C-4D0F-95B5-CA4B3201E6DA}" srcOrd="0" destOrd="0" parTransId="{B98A3F8A-5636-4B2C-B11B-B67F1CDB9E35}" sibTransId="{DB2CC0E0-89D6-459F-9799-4C0B10867567}"/>
    <dgm:cxn modelId="{D51EA5D1-5B92-471A-961D-E16B11E4E104}" type="presOf" srcId="{38370FB2-EA8B-4711-8370-C5528A2B379C}" destId="{443907A4-2363-4FBA-A33F-504F9612859D}" srcOrd="0" destOrd="0" presId="urn:microsoft.com/office/officeart/2005/8/layout/vProcess5"/>
    <dgm:cxn modelId="{BCBD44DF-6532-44D0-AB34-515CDA74E892}" srcId="{6DA07B83-B1F1-4082-892E-FEA217F22DFB}" destId="{38370FB2-EA8B-4711-8370-C5528A2B379C}" srcOrd="1" destOrd="0" parTransId="{A59F32F7-A795-4373-8C27-F964EA52DBC9}" sibTransId="{08CCE7D2-501B-4976-96DB-646502B23014}"/>
    <dgm:cxn modelId="{3F2B44E5-B170-48AE-9854-67A4C35298BA}" type="presOf" srcId="{38370FB2-EA8B-4711-8370-C5528A2B379C}" destId="{83E00746-6B26-4112-9DD5-E4ACF8E147F5}" srcOrd="1" destOrd="0" presId="urn:microsoft.com/office/officeart/2005/8/layout/vProcess5"/>
    <dgm:cxn modelId="{9F93BAE9-9353-4941-8020-336093058CED}" type="presOf" srcId="{08CCE7D2-501B-4976-96DB-646502B23014}" destId="{E828C212-FF55-40B5-9DA4-1D438ED54A55}" srcOrd="0" destOrd="0" presId="urn:microsoft.com/office/officeart/2005/8/layout/vProcess5"/>
    <dgm:cxn modelId="{B70E30F8-3AB2-4AC3-89FB-B470E50A8041}" srcId="{6DA07B83-B1F1-4082-892E-FEA217F22DFB}" destId="{C71CABF9-79CC-433F-9F3E-A1978DF61B84}" srcOrd="2" destOrd="0" parTransId="{84FFB547-7D16-46E3-9F90-B96F10EC14DB}" sibTransId="{8B04DF69-290D-4F1E-BC00-02F69F8FBC6E}"/>
    <dgm:cxn modelId="{FBA560E6-82CE-4AE9-8606-77D284DD9643}" type="presParOf" srcId="{2A3163C2-3A9C-4E01-9119-1A4BA468880F}" destId="{5EEF169E-050F-429A-BB7F-A6E9962FB5DE}" srcOrd="0" destOrd="0" presId="urn:microsoft.com/office/officeart/2005/8/layout/vProcess5"/>
    <dgm:cxn modelId="{C509B0B3-AB91-49B0-86D4-147EDF207FC2}" type="presParOf" srcId="{2A3163C2-3A9C-4E01-9119-1A4BA468880F}" destId="{7F4E0C2C-6753-4DF6-A696-9A928F654386}" srcOrd="1" destOrd="0" presId="urn:microsoft.com/office/officeart/2005/8/layout/vProcess5"/>
    <dgm:cxn modelId="{05DBD9F2-3F9E-4DF4-9CDD-4F8488B67A72}" type="presParOf" srcId="{2A3163C2-3A9C-4E01-9119-1A4BA468880F}" destId="{443907A4-2363-4FBA-A33F-504F9612859D}" srcOrd="2" destOrd="0" presId="urn:microsoft.com/office/officeart/2005/8/layout/vProcess5"/>
    <dgm:cxn modelId="{63AB7347-3204-410D-A1EB-46616560025F}" type="presParOf" srcId="{2A3163C2-3A9C-4E01-9119-1A4BA468880F}" destId="{CC9F40D6-DA52-4D47-936B-5E48B52D3CBA}" srcOrd="3" destOrd="0" presId="urn:microsoft.com/office/officeart/2005/8/layout/vProcess5"/>
    <dgm:cxn modelId="{7D4DB2E4-ECA7-40CE-A79C-F0F311599E30}" type="presParOf" srcId="{2A3163C2-3A9C-4E01-9119-1A4BA468880F}" destId="{0D6C3041-A841-4D93-B16F-B88A93AE0A50}" srcOrd="4" destOrd="0" presId="urn:microsoft.com/office/officeart/2005/8/layout/vProcess5"/>
    <dgm:cxn modelId="{C557D07C-A4BA-4F4B-B689-9C8E9D62E77D}" type="presParOf" srcId="{2A3163C2-3A9C-4E01-9119-1A4BA468880F}" destId="{E828C212-FF55-40B5-9DA4-1D438ED54A55}" srcOrd="5" destOrd="0" presId="urn:microsoft.com/office/officeart/2005/8/layout/vProcess5"/>
    <dgm:cxn modelId="{EA0CDC7D-D4CE-4ABE-8EA8-09CCBB2B7B19}" type="presParOf" srcId="{2A3163C2-3A9C-4E01-9119-1A4BA468880F}" destId="{375777B7-1BA4-46F8-9D1F-BF417CFC5A34}" srcOrd="6" destOrd="0" presId="urn:microsoft.com/office/officeart/2005/8/layout/vProcess5"/>
    <dgm:cxn modelId="{C01B56B2-2D62-458C-BB3B-0DF875649766}" type="presParOf" srcId="{2A3163C2-3A9C-4E01-9119-1A4BA468880F}" destId="{83E00746-6B26-4112-9DD5-E4ACF8E147F5}" srcOrd="7" destOrd="0" presId="urn:microsoft.com/office/officeart/2005/8/layout/vProcess5"/>
    <dgm:cxn modelId="{3D7D56C2-FACC-4AAD-AA34-D118EC283A81}" type="presParOf" srcId="{2A3163C2-3A9C-4E01-9119-1A4BA468880F}" destId="{6A7E0119-CF34-4A12-B68C-04E5E9BD9FC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E79676-5ADC-4C1F-9030-54835D88DF2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988E64-7269-4041-AEEA-7725E535B260}">
      <dgm:prSet/>
      <dgm:spPr/>
      <dgm:t>
        <a:bodyPr/>
        <a:lstStyle/>
        <a:p>
          <a:r>
            <a:rPr lang="ru-RU" b="1" i="0" u="sng" baseline="0"/>
            <a:t>Шкалы </a:t>
          </a:r>
          <a:r>
            <a:rPr lang="en-US" b="1" i="0" u="sng" baseline="0"/>
            <a:t>ECERS</a:t>
          </a:r>
          <a:r>
            <a:rPr lang="ru-RU" b="1" i="0" u="sng" baseline="0"/>
            <a:t>-</a:t>
          </a:r>
          <a:r>
            <a:rPr lang="en-US" b="1" i="0" u="sng" baseline="0"/>
            <a:t>R</a:t>
          </a:r>
          <a:endParaRPr lang="en-US"/>
        </a:p>
      </dgm:t>
    </dgm:pt>
    <dgm:pt modelId="{2214D1D9-67F8-457C-9DA8-D45D6F6DFB8D}" type="parTrans" cxnId="{219ECDDA-410A-4E40-8EA3-A2D048E7B148}">
      <dgm:prSet/>
      <dgm:spPr/>
      <dgm:t>
        <a:bodyPr/>
        <a:lstStyle/>
        <a:p>
          <a:endParaRPr lang="en-US"/>
        </a:p>
      </dgm:t>
    </dgm:pt>
    <dgm:pt modelId="{0F471280-5977-42ED-BAB2-DAAEDF5E2691}" type="sibTrans" cxnId="{219ECDDA-410A-4E40-8EA3-A2D048E7B148}">
      <dgm:prSet/>
      <dgm:spPr/>
      <dgm:t>
        <a:bodyPr/>
        <a:lstStyle/>
        <a:p>
          <a:endParaRPr lang="en-US"/>
        </a:p>
      </dgm:t>
    </dgm:pt>
    <dgm:pt modelId="{48C44367-0F1B-4B19-BE65-7239ABD96FD3}">
      <dgm:prSet/>
      <dgm:spPr/>
      <dgm:t>
        <a:bodyPr/>
        <a:lstStyle/>
        <a:p>
          <a:r>
            <a:rPr lang="ru-RU" b="1" i="0" baseline="0" dirty="0"/>
            <a:t>В основе процедуры оценивания лежит наблюдение. </a:t>
          </a:r>
          <a:endParaRPr lang="en-US" b="1" dirty="0"/>
        </a:p>
      </dgm:t>
    </dgm:pt>
    <dgm:pt modelId="{10D048DD-32E6-410C-8B69-9373B50D02A3}" type="parTrans" cxnId="{980E6239-08AA-4696-B4B8-C99F8ADD0ABF}">
      <dgm:prSet/>
      <dgm:spPr/>
      <dgm:t>
        <a:bodyPr/>
        <a:lstStyle/>
        <a:p>
          <a:endParaRPr lang="en-US"/>
        </a:p>
      </dgm:t>
    </dgm:pt>
    <dgm:pt modelId="{D78E5D63-C28B-4EE7-966C-BB306714AB4B}" type="sibTrans" cxnId="{980E6239-08AA-4696-B4B8-C99F8ADD0ABF}">
      <dgm:prSet/>
      <dgm:spPr/>
      <dgm:t>
        <a:bodyPr/>
        <a:lstStyle/>
        <a:p>
          <a:endParaRPr lang="en-US"/>
        </a:p>
      </dgm:t>
    </dgm:pt>
    <dgm:pt modelId="{02283F8F-741A-411B-BEFE-D06469531045}">
      <dgm:prSet/>
      <dgm:spPr/>
      <dgm:t>
        <a:bodyPr/>
        <a:lstStyle/>
        <a:p>
          <a:r>
            <a:rPr lang="ru-RU" b="1" i="0" u="sng" baseline="0"/>
            <a:t>Опросник для родителей</a:t>
          </a:r>
          <a:endParaRPr lang="en-US"/>
        </a:p>
      </dgm:t>
    </dgm:pt>
    <dgm:pt modelId="{774F4992-9DB3-4E1B-A2F7-FC1D2B165E36}" type="parTrans" cxnId="{2FAF2D87-8F4C-43C9-8A37-3D079E35B636}">
      <dgm:prSet/>
      <dgm:spPr/>
      <dgm:t>
        <a:bodyPr/>
        <a:lstStyle/>
        <a:p>
          <a:endParaRPr lang="en-US"/>
        </a:p>
      </dgm:t>
    </dgm:pt>
    <dgm:pt modelId="{8C678CE0-4E18-4C2E-BC4D-453D7AC93260}" type="sibTrans" cxnId="{2FAF2D87-8F4C-43C9-8A37-3D079E35B636}">
      <dgm:prSet/>
      <dgm:spPr/>
      <dgm:t>
        <a:bodyPr/>
        <a:lstStyle/>
        <a:p>
          <a:endParaRPr lang="en-US"/>
        </a:p>
      </dgm:t>
    </dgm:pt>
    <dgm:pt modelId="{E7C39B94-373E-4603-9087-8CFE64B6B752}">
      <dgm:prSet/>
      <dgm:spPr/>
      <dgm:t>
        <a:bodyPr/>
        <a:lstStyle/>
        <a:p>
          <a:r>
            <a:rPr lang="ru-RU" b="1" i="0" baseline="0" dirty="0"/>
            <a:t>«Мой ребенок с удовольствием разговаривает дома про детский сад». </a:t>
          </a:r>
          <a:endParaRPr lang="en-US" b="1" dirty="0"/>
        </a:p>
      </dgm:t>
    </dgm:pt>
    <dgm:pt modelId="{6B9084FA-5845-4B08-BFFD-B2C5496613CF}" type="parTrans" cxnId="{3690A74E-9EC2-404B-A508-725ED011BF12}">
      <dgm:prSet/>
      <dgm:spPr/>
      <dgm:t>
        <a:bodyPr/>
        <a:lstStyle/>
        <a:p>
          <a:endParaRPr lang="en-US"/>
        </a:p>
      </dgm:t>
    </dgm:pt>
    <dgm:pt modelId="{67EF758F-0594-4D46-AEF2-53FDCC3FC23F}" type="sibTrans" cxnId="{3690A74E-9EC2-404B-A508-725ED011BF12}">
      <dgm:prSet/>
      <dgm:spPr/>
      <dgm:t>
        <a:bodyPr/>
        <a:lstStyle/>
        <a:p>
          <a:endParaRPr lang="en-US"/>
        </a:p>
      </dgm:t>
    </dgm:pt>
    <dgm:pt modelId="{9792B95B-CFC2-4E5B-BAD9-AD4BC6540B08}">
      <dgm:prSet/>
      <dgm:spPr/>
      <dgm:t>
        <a:bodyPr/>
        <a:lstStyle/>
        <a:p>
          <a:r>
            <a:rPr lang="ru-RU" b="1" i="0" baseline="0" dirty="0"/>
            <a:t>Некоторые дети с ТНР не смогут рассказать.</a:t>
          </a:r>
          <a:endParaRPr lang="en-US" b="1" dirty="0"/>
        </a:p>
      </dgm:t>
    </dgm:pt>
    <dgm:pt modelId="{803479A1-ED21-4845-9FA9-90D398F1D427}" type="parTrans" cxnId="{C41DAC45-62AC-4B2A-82BC-04B0A07A392D}">
      <dgm:prSet/>
      <dgm:spPr/>
      <dgm:t>
        <a:bodyPr/>
        <a:lstStyle/>
        <a:p>
          <a:endParaRPr lang="en-US"/>
        </a:p>
      </dgm:t>
    </dgm:pt>
    <dgm:pt modelId="{32D87535-D2F3-41A7-BD70-B6750327B43C}" type="sibTrans" cxnId="{C41DAC45-62AC-4B2A-82BC-04B0A07A392D}">
      <dgm:prSet/>
      <dgm:spPr/>
      <dgm:t>
        <a:bodyPr/>
        <a:lstStyle/>
        <a:p>
          <a:endParaRPr lang="en-US"/>
        </a:p>
      </dgm:t>
    </dgm:pt>
    <dgm:pt modelId="{07763D33-08EB-4ACA-9B8F-293342895014}">
      <dgm:prSet/>
      <dgm:spPr/>
      <dgm:t>
        <a:bodyPr/>
        <a:lstStyle/>
        <a:p>
          <a:r>
            <a:rPr lang="ru-RU" b="1" i="0" baseline="0" dirty="0"/>
            <a:t>В присутствии наблюдателя педагоги могут вести себя не так, как обычно, что затрудняет оценивание.</a:t>
          </a:r>
          <a:endParaRPr lang="en-US" b="1" dirty="0"/>
        </a:p>
      </dgm:t>
    </dgm:pt>
    <dgm:pt modelId="{3501AC89-9B11-472C-B8EC-D7A4A5845CEA}" type="parTrans" cxnId="{263AEBB3-6C6E-441D-9117-76E8F06A36D9}">
      <dgm:prSet/>
      <dgm:spPr/>
    </dgm:pt>
    <dgm:pt modelId="{27C4B1B4-6CD5-40BE-A78F-D6588FCAA936}" type="sibTrans" cxnId="{263AEBB3-6C6E-441D-9117-76E8F06A36D9}">
      <dgm:prSet/>
      <dgm:spPr/>
    </dgm:pt>
    <dgm:pt modelId="{59E47930-884A-4C71-8F8E-399F462CBE47}">
      <dgm:prSet/>
      <dgm:spPr/>
      <dgm:t>
        <a:bodyPr/>
        <a:lstStyle/>
        <a:p>
          <a:endParaRPr lang="en-US" b="1" dirty="0"/>
        </a:p>
      </dgm:t>
    </dgm:pt>
    <dgm:pt modelId="{10F851B3-BEE0-43F9-9471-C380AF8ADA33}" type="parTrans" cxnId="{D9462C1B-357A-45B3-83B5-79827F55519E}">
      <dgm:prSet/>
      <dgm:spPr/>
    </dgm:pt>
    <dgm:pt modelId="{8024428F-67A8-4DDB-8151-31C8F6DD17FB}" type="sibTrans" cxnId="{D9462C1B-357A-45B3-83B5-79827F55519E}">
      <dgm:prSet/>
      <dgm:spPr/>
    </dgm:pt>
    <dgm:pt modelId="{6F60FC67-CAAC-4CEF-9D3B-C68489F696A7}">
      <dgm:prSet/>
      <dgm:spPr/>
      <dgm:t>
        <a:bodyPr/>
        <a:lstStyle/>
        <a:p>
          <a:endParaRPr lang="en-US" b="1" dirty="0"/>
        </a:p>
      </dgm:t>
    </dgm:pt>
    <dgm:pt modelId="{CD2BA6B6-C16A-4565-928F-70FB7BD55358}" type="parTrans" cxnId="{C3C101B5-5A1C-4238-8855-BF8B748CEE00}">
      <dgm:prSet/>
      <dgm:spPr/>
    </dgm:pt>
    <dgm:pt modelId="{BFBE28F8-DC46-4C94-821B-9509D16FE104}" type="sibTrans" cxnId="{C3C101B5-5A1C-4238-8855-BF8B748CEE00}">
      <dgm:prSet/>
      <dgm:spPr/>
    </dgm:pt>
    <dgm:pt modelId="{F30EB740-ED53-4A52-B3A4-34BA92568763}" type="pres">
      <dgm:prSet presAssocID="{82E79676-5ADC-4C1F-9030-54835D88DF2C}" presName="linearFlow" presStyleCnt="0">
        <dgm:presLayoutVars>
          <dgm:dir/>
          <dgm:animLvl val="lvl"/>
          <dgm:resizeHandles val="exact"/>
        </dgm:presLayoutVars>
      </dgm:prSet>
      <dgm:spPr/>
    </dgm:pt>
    <dgm:pt modelId="{BC29C5D1-8112-46CE-8C4A-268FA7530968}" type="pres">
      <dgm:prSet presAssocID="{FB988E64-7269-4041-AEEA-7725E535B260}" presName="composite" presStyleCnt="0"/>
      <dgm:spPr/>
    </dgm:pt>
    <dgm:pt modelId="{F7EAED26-884E-496D-B6FF-6581EE13C69B}" type="pres">
      <dgm:prSet presAssocID="{FB988E64-7269-4041-AEEA-7725E535B260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1B2FE94A-1C65-4598-896A-F557D76419F4}" type="pres">
      <dgm:prSet presAssocID="{FB988E64-7269-4041-AEEA-7725E535B260}" presName="descendantText" presStyleLbl="alignAcc1" presStyleIdx="0" presStyleCnt="2" custScaleY="100000">
        <dgm:presLayoutVars>
          <dgm:bulletEnabled val="1"/>
        </dgm:presLayoutVars>
      </dgm:prSet>
      <dgm:spPr/>
    </dgm:pt>
    <dgm:pt modelId="{25EF3C86-DD90-4B9D-9848-4F965918B2E2}" type="pres">
      <dgm:prSet presAssocID="{0F471280-5977-42ED-BAB2-DAAEDF5E2691}" presName="sp" presStyleCnt="0"/>
      <dgm:spPr/>
    </dgm:pt>
    <dgm:pt modelId="{835059D5-74EB-4C83-8163-9F08C0B36EBE}" type="pres">
      <dgm:prSet presAssocID="{02283F8F-741A-411B-BEFE-D06469531045}" presName="composite" presStyleCnt="0"/>
      <dgm:spPr/>
    </dgm:pt>
    <dgm:pt modelId="{26270339-FF59-4D05-9042-31862AA6CEDA}" type="pres">
      <dgm:prSet presAssocID="{02283F8F-741A-411B-BEFE-D06469531045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8E705722-7EC4-47C9-A480-254F60C6497D}" type="pres">
      <dgm:prSet presAssocID="{02283F8F-741A-411B-BEFE-D06469531045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85F6CC05-38DD-40D1-A511-26B3D297781D}" type="presOf" srcId="{9792B95B-CFC2-4E5B-BAD9-AD4BC6540B08}" destId="{8E705722-7EC4-47C9-A480-254F60C6497D}" srcOrd="0" destOrd="2" presId="urn:microsoft.com/office/officeart/2005/8/layout/chevron2"/>
    <dgm:cxn modelId="{5304DB05-6AC2-4C20-8951-991CF654DA55}" type="presOf" srcId="{82E79676-5ADC-4C1F-9030-54835D88DF2C}" destId="{F30EB740-ED53-4A52-B3A4-34BA92568763}" srcOrd="0" destOrd="0" presId="urn:microsoft.com/office/officeart/2005/8/layout/chevron2"/>
    <dgm:cxn modelId="{D9462C1B-357A-45B3-83B5-79827F55519E}" srcId="{FB988E64-7269-4041-AEEA-7725E535B260}" destId="{59E47930-884A-4C71-8F8E-399F462CBE47}" srcOrd="1" destOrd="0" parTransId="{10F851B3-BEE0-43F9-9471-C380AF8ADA33}" sibTransId="{8024428F-67A8-4DDB-8151-31C8F6DD17FB}"/>
    <dgm:cxn modelId="{5D2BBC1E-D753-437A-9562-AE674E8E39B8}" type="presOf" srcId="{FB988E64-7269-4041-AEEA-7725E535B260}" destId="{F7EAED26-884E-496D-B6FF-6581EE13C69B}" srcOrd="0" destOrd="0" presId="urn:microsoft.com/office/officeart/2005/8/layout/chevron2"/>
    <dgm:cxn modelId="{980E6239-08AA-4696-B4B8-C99F8ADD0ABF}" srcId="{FB988E64-7269-4041-AEEA-7725E535B260}" destId="{48C44367-0F1B-4B19-BE65-7239ABD96FD3}" srcOrd="0" destOrd="0" parTransId="{10D048DD-32E6-410C-8B69-9373B50D02A3}" sibTransId="{D78E5D63-C28B-4EE7-966C-BB306714AB4B}"/>
    <dgm:cxn modelId="{C41DAC45-62AC-4B2A-82BC-04B0A07A392D}" srcId="{02283F8F-741A-411B-BEFE-D06469531045}" destId="{9792B95B-CFC2-4E5B-BAD9-AD4BC6540B08}" srcOrd="2" destOrd="0" parTransId="{803479A1-ED21-4845-9FA9-90D398F1D427}" sibTransId="{32D87535-D2F3-41A7-BD70-B6750327B43C}"/>
    <dgm:cxn modelId="{3690A74E-9EC2-404B-A508-725ED011BF12}" srcId="{02283F8F-741A-411B-BEFE-D06469531045}" destId="{E7C39B94-373E-4603-9087-8CFE64B6B752}" srcOrd="0" destOrd="0" parTransId="{6B9084FA-5845-4B08-BFFD-B2C5496613CF}" sibTransId="{67EF758F-0594-4D46-AEF2-53FDCC3FC23F}"/>
    <dgm:cxn modelId="{0CD74C51-8752-45E6-A873-4A15DB6CCEB6}" type="presOf" srcId="{6F60FC67-CAAC-4CEF-9D3B-C68489F696A7}" destId="{8E705722-7EC4-47C9-A480-254F60C6497D}" srcOrd="0" destOrd="1" presId="urn:microsoft.com/office/officeart/2005/8/layout/chevron2"/>
    <dgm:cxn modelId="{3192C054-685A-4F0A-85CA-646F23F5CE9D}" type="presOf" srcId="{59E47930-884A-4C71-8F8E-399F462CBE47}" destId="{1B2FE94A-1C65-4598-896A-F557D76419F4}" srcOrd="0" destOrd="1" presId="urn:microsoft.com/office/officeart/2005/8/layout/chevron2"/>
    <dgm:cxn modelId="{82AEC35A-A47C-446E-B854-216F4FDC66DF}" type="presOf" srcId="{E7C39B94-373E-4603-9087-8CFE64B6B752}" destId="{8E705722-7EC4-47C9-A480-254F60C6497D}" srcOrd="0" destOrd="0" presId="urn:microsoft.com/office/officeart/2005/8/layout/chevron2"/>
    <dgm:cxn modelId="{2FAF2D87-8F4C-43C9-8A37-3D079E35B636}" srcId="{82E79676-5ADC-4C1F-9030-54835D88DF2C}" destId="{02283F8F-741A-411B-BEFE-D06469531045}" srcOrd="1" destOrd="0" parTransId="{774F4992-9DB3-4E1B-A2F7-FC1D2B165E36}" sibTransId="{8C678CE0-4E18-4C2E-BC4D-453D7AC93260}"/>
    <dgm:cxn modelId="{9046B5AF-EFBD-47AA-8BFC-FDEF6D98EBD3}" type="presOf" srcId="{07763D33-08EB-4ACA-9B8F-293342895014}" destId="{1B2FE94A-1C65-4598-896A-F557D76419F4}" srcOrd="0" destOrd="2" presId="urn:microsoft.com/office/officeart/2005/8/layout/chevron2"/>
    <dgm:cxn modelId="{263AEBB3-6C6E-441D-9117-76E8F06A36D9}" srcId="{FB988E64-7269-4041-AEEA-7725E535B260}" destId="{07763D33-08EB-4ACA-9B8F-293342895014}" srcOrd="2" destOrd="0" parTransId="{3501AC89-9B11-472C-B8EC-D7A4A5845CEA}" sibTransId="{27C4B1B4-6CD5-40BE-A78F-D6588FCAA936}"/>
    <dgm:cxn modelId="{C3C101B5-5A1C-4238-8855-BF8B748CEE00}" srcId="{02283F8F-741A-411B-BEFE-D06469531045}" destId="{6F60FC67-CAAC-4CEF-9D3B-C68489F696A7}" srcOrd="1" destOrd="0" parTransId="{CD2BA6B6-C16A-4565-928F-70FB7BD55358}" sibTransId="{BFBE28F8-DC46-4C94-821B-9509D16FE104}"/>
    <dgm:cxn modelId="{5F966BD3-53A6-4EED-8EA1-9C3CB3AE18BB}" type="presOf" srcId="{02283F8F-741A-411B-BEFE-D06469531045}" destId="{26270339-FF59-4D05-9042-31862AA6CEDA}" srcOrd="0" destOrd="0" presId="urn:microsoft.com/office/officeart/2005/8/layout/chevron2"/>
    <dgm:cxn modelId="{219ECDDA-410A-4E40-8EA3-A2D048E7B148}" srcId="{82E79676-5ADC-4C1F-9030-54835D88DF2C}" destId="{FB988E64-7269-4041-AEEA-7725E535B260}" srcOrd="0" destOrd="0" parTransId="{2214D1D9-67F8-457C-9DA8-D45D6F6DFB8D}" sibTransId="{0F471280-5977-42ED-BAB2-DAAEDF5E2691}"/>
    <dgm:cxn modelId="{815F3FE5-D5BC-419F-A050-A8F60D8E98FF}" type="presOf" srcId="{48C44367-0F1B-4B19-BE65-7239ABD96FD3}" destId="{1B2FE94A-1C65-4598-896A-F557D76419F4}" srcOrd="0" destOrd="0" presId="urn:microsoft.com/office/officeart/2005/8/layout/chevron2"/>
    <dgm:cxn modelId="{FC57B4EC-CC60-4C20-BC08-327B8A4228A7}" type="presParOf" srcId="{F30EB740-ED53-4A52-B3A4-34BA92568763}" destId="{BC29C5D1-8112-46CE-8C4A-268FA7530968}" srcOrd="0" destOrd="0" presId="urn:microsoft.com/office/officeart/2005/8/layout/chevron2"/>
    <dgm:cxn modelId="{40B1D23C-AEE3-4BE7-911A-4861A76FD3C4}" type="presParOf" srcId="{BC29C5D1-8112-46CE-8C4A-268FA7530968}" destId="{F7EAED26-884E-496D-B6FF-6581EE13C69B}" srcOrd="0" destOrd="0" presId="urn:microsoft.com/office/officeart/2005/8/layout/chevron2"/>
    <dgm:cxn modelId="{522B05C7-BA85-4E5C-9A0D-873C69685F3F}" type="presParOf" srcId="{BC29C5D1-8112-46CE-8C4A-268FA7530968}" destId="{1B2FE94A-1C65-4598-896A-F557D76419F4}" srcOrd="1" destOrd="0" presId="urn:microsoft.com/office/officeart/2005/8/layout/chevron2"/>
    <dgm:cxn modelId="{9FCE755B-7828-41A5-A71E-3940C36E5ACD}" type="presParOf" srcId="{F30EB740-ED53-4A52-B3A4-34BA92568763}" destId="{25EF3C86-DD90-4B9D-9848-4F965918B2E2}" srcOrd="1" destOrd="0" presId="urn:microsoft.com/office/officeart/2005/8/layout/chevron2"/>
    <dgm:cxn modelId="{99BBB9BB-11AD-4000-AB33-0292ECAF7821}" type="presParOf" srcId="{F30EB740-ED53-4A52-B3A4-34BA92568763}" destId="{835059D5-74EB-4C83-8163-9F08C0B36EBE}" srcOrd="2" destOrd="0" presId="urn:microsoft.com/office/officeart/2005/8/layout/chevron2"/>
    <dgm:cxn modelId="{EA291D82-CF89-4179-A693-2A76088218BF}" type="presParOf" srcId="{835059D5-74EB-4C83-8163-9F08C0B36EBE}" destId="{26270339-FF59-4D05-9042-31862AA6CEDA}" srcOrd="0" destOrd="0" presId="urn:microsoft.com/office/officeart/2005/8/layout/chevron2"/>
    <dgm:cxn modelId="{EAF3521C-6D4D-4409-A30F-470499975136}" type="presParOf" srcId="{835059D5-74EB-4C83-8163-9F08C0B36EBE}" destId="{8E705722-7EC4-47C9-A480-254F60C6497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646EA5-68E7-47AC-A5DB-657F4C67B23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2BAA09-F4E8-4853-9B8B-54DA9BA96991}">
      <dgm:prSet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700" b="1" i="0" u="sng" strike="noStrike" cap="none" spc="0" normalizeH="0" baseline="0" noProof="0" dirty="0">
              <a:ln/>
              <a:effectLst/>
              <a:uLnTx/>
              <a:uFillTx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Проективная методика «Я в группе детского сада»</a:t>
          </a:r>
          <a:endParaRPr lang="ru-RU" sz="1700" b="0" i="0" baseline="0" dirty="0">
            <a:latin typeface="Franklin Gothic Book" panose="020B05030201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700" b="0" i="0" baseline="0" dirty="0">
            <a:latin typeface="Franklin Gothic Book" panose="020B05030201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700" b="0" i="0" u="none" strike="noStrike" cap="none" spc="0" normalizeH="0" baseline="0" noProof="0" dirty="0">
              <a:ln/>
              <a:effectLst/>
              <a:uLnTx/>
              <a:uFillTx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	</a:t>
          </a:r>
          <a:r>
            <a:rPr lang="ru-RU" sz="1700" b="1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Рисунки детей с ТНР отличаются:</a:t>
          </a:r>
          <a:br>
            <a:rPr lang="ru-RU" sz="1700" b="1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ru-RU" sz="1700" b="1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- бедностью содержания </a:t>
          </a:r>
          <a:br>
            <a:rPr lang="ru-RU" sz="1700" b="1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ru-RU" sz="1700" b="1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- быстрой истощаемостью воображения </a:t>
          </a:r>
          <a:br>
            <a:rPr lang="ru-RU" sz="1700" b="1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ru-RU" sz="1700" b="1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- затруднением выполнить рисунок по замыслу        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- копированию предметов образцов и ближайшего окружения</a:t>
          </a:r>
          <a:br>
            <a:rPr lang="ru-RU" sz="1700" b="1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ru-RU" sz="1700" b="1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- отклонением от задания</a:t>
          </a:r>
          <a:br>
            <a:rPr lang="ru-RU" sz="1700" b="1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ru-RU" sz="1700" b="1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- использованием штампов</a:t>
          </a:r>
          <a:endParaRPr lang="en-US" sz="1700" b="1" dirty="0">
            <a:latin typeface="Franklin Gothic Book" panose="020B0503020102020204" pitchFamily="34" charset="0"/>
          </a:endParaRPr>
        </a:p>
      </dgm:t>
    </dgm:pt>
    <dgm:pt modelId="{E154D374-32EE-403A-9113-731F982CF6C0}" type="parTrans" cxnId="{3C1059EC-72FB-4FB4-B858-AFB3861FBA78}">
      <dgm:prSet/>
      <dgm:spPr/>
      <dgm:t>
        <a:bodyPr/>
        <a:lstStyle/>
        <a:p>
          <a:endParaRPr lang="en-US"/>
        </a:p>
      </dgm:t>
    </dgm:pt>
    <dgm:pt modelId="{C2AD4C77-311E-4CC3-BFA1-97B3D4E0EA60}" type="sibTrans" cxnId="{3C1059EC-72FB-4FB4-B858-AFB3861FBA78}">
      <dgm:prSet/>
      <dgm:spPr/>
      <dgm:t>
        <a:bodyPr/>
        <a:lstStyle/>
        <a:p>
          <a:endParaRPr lang="en-US"/>
        </a:p>
      </dgm:t>
    </dgm:pt>
    <dgm:pt modelId="{BB4B18ED-DEE5-49FE-A7FA-F1485F0D97BA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600" b="0" i="0" u="none" strike="noStrike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	</a:t>
          </a:r>
          <a:r>
            <a:rPr lang="ru-RU" sz="1700" b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Интерпретация рисунков по ряду параметров: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700" dirty="0">
            <a:effectLst/>
            <a:latin typeface="+mj-lt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700" b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- выбор цветов</a:t>
          </a:r>
          <a:endParaRPr lang="ru-RU" sz="1700" dirty="0">
            <a:effectLst/>
            <a:latin typeface="+mj-lt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700" b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- характер линий </a:t>
          </a:r>
          <a:endParaRPr lang="ru-RU" sz="1700" dirty="0">
            <a:effectLst/>
            <a:latin typeface="+mj-lt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700" b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- нажим на карандаш</a:t>
          </a:r>
          <a:endParaRPr kumimoji="0" lang="ru-RU" sz="1700" b="1" i="0" u="none" strike="noStrike" cap="none" spc="0" normalizeH="0" baseline="0" noProof="0" dirty="0">
            <a:ln/>
            <a:effectLst/>
            <a:uLnTx/>
            <a:uFillTx/>
            <a:latin typeface="+mj-lt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dirty="0"/>
        </a:p>
      </dgm:t>
    </dgm:pt>
    <dgm:pt modelId="{C784947F-64DD-4955-92D1-650BC49772B5}" type="parTrans" cxnId="{FD6BD146-62C3-43A9-98F8-051753CC4B1C}">
      <dgm:prSet/>
      <dgm:spPr/>
      <dgm:t>
        <a:bodyPr/>
        <a:lstStyle/>
        <a:p>
          <a:endParaRPr lang="en-US"/>
        </a:p>
      </dgm:t>
    </dgm:pt>
    <dgm:pt modelId="{3F01ED37-0029-41B8-89D4-8E99EAA4E19C}" type="sibTrans" cxnId="{FD6BD146-62C3-43A9-98F8-051753CC4B1C}">
      <dgm:prSet/>
      <dgm:spPr/>
      <dgm:t>
        <a:bodyPr/>
        <a:lstStyle/>
        <a:p>
          <a:endParaRPr lang="en-US"/>
        </a:p>
      </dgm:t>
    </dgm:pt>
    <dgm:pt modelId="{0B63CA50-D941-4D08-9750-D6E3B4D5F39D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Franklin Gothic Book" panose="020B0503020102020204" pitchFamily="34" charset="0"/>
            <a:buNone/>
            <a:tabLst/>
            <a:defRPr/>
          </a:pPr>
          <a:r>
            <a:rPr kumimoji="0" lang="ru-RU" sz="1600" b="0" i="0" u="none" strike="noStrike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	</a:t>
          </a:r>
          <a:r>
            <a:rPr lang="ru-RU" sz="17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Характеристика детей с ТНР: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Franklin Gothic Book" panose="020B0503020102020204" pitchFamily="34" charset="0"/>
            <a:buNone/>
            <a:tabLst/>
            <a:defRPr/>
          </a:pPr>
          <a:endParaRPr lang="ru-RU" sz="1700" dirty="0">
            <a:effectLst/>
            <a:latin typeface="+mj-lt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7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-  пальцы малоподвижны </a:t>
          </a:r>
          <a:endParaRPr lang="ru-RU" sz="1700" dirty="0">
            <a:effectLst/>
            <a:latin typeface="+mj-lt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7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- движения отличаются неточностью, несогласованностью  - сенсорная система имеет пробелы в освоении цветов</a:t>
          </a:r>
          <a:endParaRPr kumimoji="0" lang="ru-RU" sz="500" b="0" i="0" u="none" strike="noStrike" cap="none" spc="0" normalizeH="0" baseline="0" noProof="0" dirty="0">
            <a:ln/>
            <a:effectLst/>
            <a:uLnTx/>
            <a:uFillTx/>
            <a:latin typeface="+mj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2EF00271-CEC4-452D-B9AA-FCA5C504EB59}" type="parTrans" cxnId="{35FA0C5D-296D-42D3-8682-AFD9F66CC1C3}">
      <dgm:prSet/>
      <dgm:spPr/>
      <dgm:t>
        <a:bodyPr/>
        <a:lstStyle/>
        <a:p>
          <a:endParaRPr lang="ru-RU"/>
        </a:p>
      </dgm:t>
    </dgm:pt>
    <dgm:pt modelId="{115DF914-F812-4BA2-88FA-6099E6AF71A0}" type="sibTrans" cxnId="{35FA0C5D-296D-42D3-8682-AFD9F66CC1C3}">
      <dgm:prSet/>
      <dgm:spPr/>
      <dgm:t>
        <a:bodyPr/>
        <a:lstStyle/>
        <a:p>
          <a:endParaRPr lang="ru-RU"/>
        </a:p>
      </dgm:t>
    </dgm:pt>
    <dgm:pt modelId="{F5516CFD-00CF-45CD-B561-846A88B29B46}">
      <dgm:prSet/>
      <dgm:spPr/>
      <dgm:t>
        <a:bodyPr/>
        <a:lstStyle/>
        <a:p>
          <a:pPr>
            <a:buClrTx/>
            <a:buSzTx/>
            <a:buFont typeface="Franklin Gothic Book" panose="020B0503020102020204" pitchFamily="34" charset="0"/>
            <a:buNone/>
          </a:pPr>
          <a:endParaRPr kumimoji="0" lang="ru-RU" b="0" i="0" u="none" strike="noStrike" cap="none" spc="0" normalizeH="0" baseline="0" noProof="0" dirty="0">
            <a:ln>
              <a:noFill/>
            </a:ln>
            <a:solidFill>
              <a:srgbClr val="1A2E40"/>
            </a:solidFill>
            <a:effectLst/>
            <a:uLnTx/>
            <a:uFillTx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60868F9-D1A9-4D30-A7F2-AB4B7D8A9B18}" type="parTrans" cxnId="{87610219-742F-4B1D-A0B4-8B2472D05A84}">
      <dgm:prSet/>
      <dgm:spPr/>
      <dgm:t>
        <a:bodyPr/>
        <a:lstStyle/>
        <a:p>
          <a:endParaRPr lang="ru-RU"/>
        </a:p>
      </dgm:t>
    </dgm:pt>
    <dgm:pt modelId="{58757E2A-0F28-4DB7-9845-1DFBBA141A85}" type="sibTrans" cxnId="{87610219-742F-4B1D-A0B4-8B2472D05A84}">
      <dgm:prSet/>
      <dgm:spPr/>
      <dgm:t>
        <a:bodyPr/>
        <a:lstStyle/>
        <a:p>
          <a:endParaRPr lang="ru-RU"/>
        </a:p>
      </dgm:t>
    </dgm:pt>
    <dgm:pt modelId="{C29CB2C3-B7E7-4919-85D5-7819081B7ED4}" type="pres">
      <dgm:prSet presAssocID="{C3646EA5-68E7-47AC-A5DB-657F4C67B23D}" presName="linear" presStyleCnt="0">
        <dgm:presLayoutVars>
          <dgm:animLvl val="lvl"/>
          <dgm:resizeHandles val="exact"/>
        </dgm:presLayoutVars>
      </dgm:prSet>
      <dgm:spPr/>
    </dgm:pt>
    <dgm:pt modelId="{814653B4-2D4C-437E-9C3D-5F5A4F7ECBF2}" type="pres">
      <dgm:prSet presAssocID="{6E2BAA09-F4E8-4853-9B8B-54DA9BA96991}" presName="parentText" presStyleLbl="node1" presStyleIdx="0" presStyleCnt="3" custScaleY="148582" custLinFactNeighborX="652" custLinFactNeighborY="-39821">
        <dgm:presLayoutVars>
          <dgm:chMax val="0"/>
          <dgm:bulletEnabled val="1"/>
        </dgm:presLayoutVars>
      </dgm:prSet>
      <dgm:spPr/>
    </dgm:pt>
    <dgm:pt modelId="{E698F4C7-3FBC-4D24-A848-3C3FE989C141}" type="pres">
      <dgm:prSet presAssocID="{C2AD4C77-311E-4CC3-BFA1-97B3D4E0EA60}" presName="spacer" presStyleCnt="0"/>
      <dgm:spPr/>
    </dgm:pt>
    <dgm:pt modelId="{61079108-B7F9-48B5-9EF6-F2D3F9BA54A4}" type="pres">
      <dgm:prSet presAssocID="{BB4B18ED-DEE5-49FE-A7FA-F1485F0D97BA}" presName="parentText" presStyleLbl="node1" presStyleIdx="1" presStyleCnt="3" custScaleY="89512">
        <dgm:presLayoutVars>
          <dgm:chMax val="0"/>
          <dgm:bulletEnabled val="1"/>
        </dgm:presLayoutVars>
      </dgm:prSet>
      <dgm:spPr/>
    </dgm:pt>
    <dgm:pt modelId="{BEF98194-8551-4311-A586-CF25A3980DF8}" type="pres">
      <dgm:prSet presAssocID="{3F01ED37-0029-41B8-89D4-8E99EAA4E19C}" presName="spacer" presStyleCnt="0"/>
      <dgm:spPr/>
    </dgm:pt>
    <dgm:pt modelId="{5AD1D765-AC1C-405D-BEAA-DA04C980BD6A}" type="pres">
      <dgm:prSet presAssocID="{0B63CA50-D941-4D08-9750-D6E3B4D5F39D}" presName="parentText" presStyleLbl="node1" presStyleIdx="2" presStyleCnt="3" custScaleY="105279">
        <dgm:presLayoutVars>
          <dgm:chMax val="0"/>
          <dgm:bulletEnabled val="1"/>
        </dgm:presLayoutVars>
      </dgm:prSet>
      <dgm:spPr/>
    </dgm:pt>
    <dgm:pt modelId="{FB3DDCCB-4A9C-49EC-9A84-DB635FF0E1D2}" type="pres">
      <dgm:prSet presAssocID="{0B63CA50-D941-4D08-9750-D6E3B4D5F39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D71E108-EB97-4227-99DD-982C02864CE2}" type="presOf" srcId="{C3646EA5-68E7-47AC-A5DB-657F4C67B23D}" destId="{C29CB2C3-B7E7-4919-85D5-7819081B7ED4}" srcOrd="0" destOrd="0" presId="urn:microsoft.com/office/officeart/2005/8/layout/vList2"/>
    <dgm:cxn modelId="{782BC413-DA12-4D7A-B405-09EEEEBD6036}" type="presOf" srcId="{6E2BAA09-F4E8-4853-9B8B-54DA9BA96991}" destId="{814653B4-2D4C-437E-9C3D-5F5A4F7ECBF2}" srcOrd="0" destOrd="0" presId="urn:microsoft.com/office/officeart/2005/8/layout/vList2"/>
    <dgm:cxn modelId="{87610219-742F-4B1D-A0B4-8B2472D05A84}" srcId="{0B63CA50-D941-4D08-9750-D6E3B4D5F39D}" destId="{F5516CFD-00CF-45CD-B561-846A88B29B46}" srcOrd="0" destOrd="0" parTransId="{A60868F9-D1A9-4D30-A7F2-AB4B7D8A9B18}" sibTransId="{58757E2A-0F28-4DB7-9845-1DFBBA141A85}"/>
    <dgm:cxn modelId="{F63F4331-0A83-4C79-B0F2-5CAFB1D6AE73}" type="presOf" srcId="{BB4B18ED-DEE5-49FE-A7FA-F1485F0D97BA}" destId="{61079108-B7F9-48B5-9EF6-F2D3F9BA54A4}" srcOrd="0" destOrd="0" presId="urn:microsoft.com/office/officeart/2005/8/layout/vList2"/>
    <dgm:cxn modelId="{35FA0C5D-296D-42D3-8682-AFD9F66CC1C3}" srcId="{C3646EA5-68E7-47AC-A5DB-657F4C67B23D}" destId="{0B63CA50-D941-4D08-9750-D6E3B4D5F39D}" srcOrd="2" destOrd="0" parTransId="{2EF00271-CEC4-452D-B9AA-FCA5C504EB59}" sibTransId="{115DF914-F812-4BA2-88FA-6099E6AF71A0}"/>
    <dgm:cxn modelId="{FD6BD146-62C3-43A9-98F8-051753CC4B1C}" srcId="{C3646EA5-68E7-47AC-A5DB-657F4C67B23D}" destId="{BB4B18ED-DEE5-49FE-A7FA-F1485F0D97BA}" srcOrd="1" destOrd="0" parTransId="{C784947F-64DD-4955-92D1-650BC49772B5}" sibTransId="{3F01ED37-0029-41B8-89D4-8E99EAA4E19C}"/>
    <dgm:cxn modelId="{D98A0ACC-E9B2-4502-9F53-F06D851AC448}" type="presOf" srcId="{F5516CFD-00CF-45CD-B561-846A88B29B46}" destId="{FB3DDCCB-4A9C-49EC-9A84-DB635FF0E1D2}" srcOrd="0" destOrd="0" presId="urn:microsoft.com/office/officeart/2005/8/layout/vList2"/>
    <dgm:cxn modelId="{F30FFDDA-7F48-41D4-B593-F64F444927D9}" type="presOf" srcId="{0B63CA50-D941-4D08-9750-D6E3B4D5F39D}" destId="{5AD1D765-AC1C-405D-BEAA-DA04C980BD6A}" srcOrd="0" destOrd="0" presId="urn:microsoft.com/office/officeart/2005/8/layout/vList2"/>
    <dgm:cxn modelId="{3C1059EC-72FB-4FB4-B858-AFB3861FBA78}" srcId="{C3646EA5-68E7-47AC-A5DB-657F4C67B23D}" destId="{6E2BAA09-F4E8-4853-9B8B-54DA9BA96991}" srcOrd="0" destOrd="0" parTransId="{E154D374-32EE-403A-9113-731F982CF6C0}" sibTransId="{C2AD4C77-311E-4CC3-BFA1-97B3D4E0EA60}"/>
    <dgm:cxn modelId="{5266F011-8E4D-44F5-B967-33E4D9DBFC71}" type="presParOf" srcId="{C29CB2C3-B7E7-4919-85D5-7819081B7ED4}" destId="{814653B4-2D4C-437E-9C3D-5F5A4F7ECBF2}" srcOrd="0" destOrd="0" presId="urn:microsoft.com/office/officeart/2005/8/layout/vList2"/>
    <dgm:cxn modelId="{A222B4B1-B942-49F1-A7CE-7D976794640F}" type="presParOf" srcId="{C29CB2C3-B7E7-4919-85D5-7819081B7ED4}" destId="{E698F4C7-3FBC-4D24-A848-3C3FE989C141}" srcOrd="1" destOrd="0" presId="urn:microsoft.com/office/officeart/2005/8/layout/vList2"/>
    <dgm:cxn modelId="{81F7A48F-9193-4499-8694-8DDE1B415104}" type="presParOf" srcId="{C29CB2C3-B7E7-4919-85D5-7819081B7ED4}" destId="{61079108-B7F9-48B5-9EF6-F2D3F9BA54A4}" srcOrd="2" destOrd="0" presId="urn:microsoft.com/office/officeart/2005/8/layout/vList2"/>
    <dgm:cxn modelId="{24C69679-503D-4D38-A448-263AAE582C09}" type="presParOf" srcId="{C29CB2C3-B7E7-4919-85D5-7819081B7ED4}" destId="{BEF98194-8551-4311-A586-CF25A3980DF8}" srcOrd="3" destOrd="0" presId="urn:microsoft.com/office/officeart/2005/8/layout/vList2"/>
    <dgm:cxn modelId="{1A0020A2-5989-4B52-BFC9-AFB9430D457E}" type="presParOf" srcId="{C29CB2C3-B7E7-4919-85D5-7819081B7ED4}" destId="{5AD1D765-AC1C-405D-BEAA-DA04C980BD6A}" srcOrd="4" destOrd="0" presId="urn:microsoft.com/office/officeart/2005/8/layout/vList2"/>
    <dgm:cxn modelId="{90D5C296-4913-4D67-AE77-BFFF443D36CF}" type="presParOf" srcId="{C29CB2C3-B7E7-4919-85D5-7819081B7ED4}" destId="{FB3DDCCB-4A9C-49EC-9A84-DB635FF0E1D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653B4-2D4C-437E-9C3D-5F5A4F7ECBF2}">
      <dsp:nvSpPr>
        <dsp:cNvPr id="0" name=""/>
        <dsp:cNvSpPr/>
      </dsp:nvSpPr>
      <dsp:spPr>
        <a:xfrm>
          <a:off x="0" y="139906"/>
          <a:ext cx="5868097" cy="30791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i="1" u="sng" kern="1200" baseline="0" dirty="0"/>
            <a:t>Тест «Проективные ситуации» (Е.В. </a:t>
          </a:r>
          <a:r>
            <a:rPr lang="ru-RU" sz="2200" b="1" i="1" u="sng" kern="1200" baseline="0" dirty="0" err="1"/>
            <a:t>Кучерова</a:t>
          </a:r>
          <a:r>
            <a:rPr lang="ru-RU" sz="2200" b="1" i="1" u="sng" kern="1200" baseline="0" dirty="0"/>
            <a:t>)</a:t>
          </a:r>
          <a:r>
            <a:rPr lang="ru-RU" sz="2200" b="0" i="1" kern="1200" baseline="0" dirty="0"/>
            <a:t>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0" i="0" kern="1200" baseline="0" dirty="0"/>
            <a:t>	Ребенку описывается ситуация и предлагается продолжить ее.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0" i="0" kern="1200" baseline="0" dirty="0"/>
            <a:t>	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0" i="0" kern="1200" baseline="0" dirty="0"/>
            <a:t>	Не все смогут ответить,  поэтому подходит не для всех детей с ТНР.</a:t>
          </a:r>
          <a:endParaRPr lang="en-US" sz="2200" kern="1200" dirty="0"/>
        </a:p>
        <a:p>
          <a:pPr marL="0"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50312" y="290218"/>
        <a:ext cx="5567473" cy="2778523"/>
      </dsp:txXfrm>
    </dsp:sp>
    <dsp:sp modelId="{61079108-B7F9-48B5-9EF6-F2D3F9BA54A4}">
      <dsp:nvSpPr>
        <dsp:cNvPr id="0" name=""/>
        <dsp:cNvSpPr/>
      </dsp:nvSpPr>
      <dsp:spPr>
        <a:xfrm>
          <a:off x="0" y="3282414"/>
          <a:ext cx="5868097" cy="30791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i="1" u="sng" kern="1200" baseline="0" dirty="0"/>
            <a:t>Методика «Лесенка» (В.Г. Щур)</a:t>
          </a:r>
          <a:r>
            <a:rPr lang="ru-RU" sz="2200" b="1" i="1" kern="1200" baseline="0" dirty="0"/>
            <a:t>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0" i="0" kern="1200" baseline="0" dirty="0"/>
            <a:t>	Определение особенности самооценки ребенка. </a:t>
          </a:r>
          <a:endParaRPr lang="en-US" sz="2200" kern="1200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0" i="0" kern="1200" baseline="0" dirty="0"/>
            <a:t>	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0" i="0" kern="1200" baseline="0" dirty="0"/>
            <a:t>	С некоторыми детьми методика была использована без объяснения, почему ребенок поставил себя на эту ступеньку.</a:t>
          </a:r>
          <a:endParaRPr lang="en-US" sz="2200" kern="1200" dirty="0"/>
        </a:p>
        <a:p>
          <a:pPr>
            <a:spcBef>
              <a:spcPct val="0"/>
            </a:spcBef>
            <a:buNone/>
          </a:pPr>
          <a:endParaRPr lang="en-US" sz="2200" kern="1200" dirty="0"/>
        </a:p>
      </dsp:txBody>
      <dsp:txXfrm>
        <a:off x="150312" y="3432726"/>
        <a:ext cx="5567473" cy="27785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E0C2C-6753-4DF6-A696-9A928F654386}">
      <dsp:nvSpPr>
        <dsp:cNvPr id="0" name=""/>
        <dsp:cNvSpPr/>
      </dsp:nvSpPr>
      <dsp:spPr>
        <a:xfrm>
          <a:off x="0" y="0"/>
          <a:ext cx="5660898" cy="2057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/>
            <a:t>Желание ребенка быть  частью образовательной системы и удовлетворенность ее характеристиками</a:t>
          </a:r>
          <a:endParaRPr lang="en-US" sz="2300" kern="1200" dirty="0"/>
        </a:p>
      </dsp:txBody>
      <dsp:txXfrm>
        <a:off x="60256" y="60256"/>
        <a:ext cx="3440924" cy="1936774"/>
      </dsp:txXfrm>
    </dsp:sp>
    <dsp:sp modelId="{443907A4-2363-4FBA-A33F-504F9612859D}">
      <dsp:nvSpPr>
        <dsp:cNvPr id="0" name=""/>
        <dsp:cNvSpPr/>
      </dsp:nvSpPr>
      <dsp:spPr>
        <a:xfrm>
          <a:off x="499490" y="2400168"/>
          <a:ext cx="5660898" cy="2057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/>
            <a:t>Защищенность от психологического насилия</a:t>
          </a:r>
          <a:endParaRPr lang="en-US" sz="2300" kern="1200"/>
        </a:p>
      </dsp:txBody>
      <dsp:txXfrm>
        <a:off x="559746" y="2460424"/>
        <a:ext cx="3703658" cy="1936774"/>
      </dsp:txXfrm>
    </dsp:sp>
    <dsp:sp modelId="{CC9F40D6-DA52-4D47-936B-5E48B52D3CBA}">
      <dsp:nvSpPr>
        <dsp:cNvPr id="0" name=""/>
        <dsp:cNvSpPr/>
      </dsp:nvSpPr>
      <dsp:spPr>
        <a:xfrm>
          <a:off x="998981" y="4800336"/>
          <a:ext cx="5660898" cy="2057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/>
            <a:t>Позитивные модели межличностного взаимодействия в образовательной среде</a:t>
          </a:r>
          <a:endParaRPr lang="en-US" sz="2300" kern="1200" dirty="0"/>
        </a:p>
      </dsp:txBody>
      <dsp:txXfrm>
        <a:off x="1059237" y="4860592"/>
        <a:ext cx="3703658" cy="1936774"/>
      </dsp:txXfrm>
    </dsp:sp>
    <dsp:sp modelId="{0D6C3041-A841-4D93-B16F-B88A93AE0A50}">
      <dsp:nvSpPr>
        <dsp:cNvPr id="0" name=""/>
        <dsp:cNvSpPr/>
      </dsp:nvSpPr>
      <dsp:spPr>
        <a:xfrm>
          <a:off x="4323661" y="1560109"/>
          <a:ext cx="1337236" cy="133723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624539" y="1560109"/>
        <a:ext cx="735480" cy="1006270"/>
      </dsp:txXfrm>
    </dsp:sp>
    <dsp:sp modelId="{E828C212-FF55-40B5-9DA4-1D438ED54A55}">
      <dsp:nvSpPr>
        <dsp:cNvPr id="0" name=""/>
        <dsp:cNvSpPr/>
      </dsp:nvSpPr>
      <dsp:spPr>
        <a:xfrm>
          <a:off x="4823152" y="3946562"/>
          <a:ext cx="1337236" cy="133723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124030" y="3946562"/>
        <a:ext cx="735480" cy="10062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AED26-884E-496D-B6FF-6581EE13C69B}">
      <dsp:nvSpPr>
        <dsp:cNvPr id="0" name=""/>
        <dsp:cNvSpPr/>
      </dsp:nvSpPr>
      <dsp:spPr>
        <a:xfrm rot="5400000">
          <a:off x="-518413" y="524494"/>
          <a:ext cx="3384064" cy="23472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i="0" u="sng" kern="1200" baseline="0"/>
            <a:t>Шкалы </a:t>
          </a:r>
          <a:r>
            <a:rPr lang="en-US" sz="3000" b="1" i="0" u="sng" kern="1200" baseline="0"/>
            <a:t>ECERS</a:t>
          </a:r>
          <a:r>
            <a:rPr lang="ru-RU" sz="3000" b="1" i="0" u="sng" kern="1200" baseline="0"/>
            <a:t>-</a:t>
          </a:r>
          <a:r>
            <a:rPr lang="en-US" sz="3000" b="1" i="0" u="sng" kern="1200" baseline="0"/>
            <a:t>R</a:t>
          </a:r>
          <a:endParaRPr lang="en-US" sz="3000" kern="1200"/>
        </a:p>
      </dsp:txBody>
      <dsp:txXfrm rot="-5400000">
        <a:off x="0" y="1179700"/>
        <a:ext cx="2347238" cy="1036826"/>
      </dsp:txXfrm>
    </dsp:sp>
    <dsp:sp modelId="{1B2FE94A-1C65-4598-896A-F557D76419F4}">
      <dsp:nvSpPr>
        <dsp:cNvPr id="0" name=""/>
        <dsp:cNvSpPr/>
      </dsp:nvSpPr>
      <dsp:spPr>
        <a:xfrm rot="5400000">
          <a:off x="3002445" y="-649124"/>
          <a:ext cx="2210445" cy="35208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i="0" kern="1200" baseline="0" dirty="0"/>
            <a:t>В основе процедуры оценивания лежит наблюдение. 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i="0" kern="1200" baseline="0" dirty="0"/>
            <a:t>В присутствии наблюдателя педагоги могут вести себя не так, как обычно, что затрудняет оценивание.</a:t>
          </a:r>
          <a:endParaRPr lang="en-US" sz="1800" b="1" kern="1200" dirty="0"/>
        </a:p>
      </dsp:txBody>
      <dsp:txXfrm rot="-5400000">
        <a:off x="2347239" y="113987"/>
        <a:ext cx="3412953" cy="1994635"/>
      </dsp:txXfrm>
    </dsp:sp>
    <dsp:sp modelId="{26270339-FF59-4D05-9042-31862AA6CEDA}">
      <dsp:nvSpPr>
        <dsp:cNvPr id="0" name=""/>
        <dsp:cNvSpPr/>
      </dsp:nvSpPr>
      <dsp:spPr>
        <a:xfrm rot="5400000">
          <a:off x="-518413" y="3629734"/>
          <a:ext cx="3384064" cy="23472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i="0" u="sng" kern="1200" baseline="0"/>
            <a:t>Опросник для родителей</a:t>
          </a:r>
          <a:endParaRPr lang="en-US" sz="3000" kern="1200"/>
        </a:p>
      </dsp:txBody>
      <dsp:txXfrm rot="-5400000">
        <a:off x="0" y="4284940"/>
        <a:ext cx="2347238" cy="1036826"/>
      </dsp:txXfrm>
    </dsp:sp>
    <dsp:sp modelId="{8E705722-7EC4-47C9-A480-254F60C6497D}">
      <dsp:nvSpPr>
        <dsp:cNvPr id="0" name=""/>
        <dsp:cNvSpPr/>
      </dsp:nvSpPr>
      <dsp:spPr>
        <a:xfrm rot="5400000">
          <a:off x="3002445" y="2456114"/>
          <a:ext cx="2210445" cy="35208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i="0" kern="1200" baseline="0" dirty="0"/>
            <a:t>«Мой ребенок с удовольствием разговаривает дома про детский сад». 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i="0" kern="1200" baseline="0" dirty="0"/>
            <a:t>Некоторые дети с ТНР не смогут рассказать.</a:t>
          </a:r>
          <a:endParaRPr lang="en-US" sz="1800" b="1" kern="1200" dirty="0"/>
        </a:p>
      </dsp:txBody>
      <dsp:txXfrm rot="-5400000">
        <a:off x="2347239" y="3219226"/>
        <a:ext cx="3412953" cy="19946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653B4-2D4C-437E-9C3D-5F5A4F7ECBF2}">
      <dsp:nvSpPr>
        <dsp:cNvPr id="0" name=""/>
        <dsp:cNvSpPr/>
      </dsp:nvSpPr>
      <dsp:spPr>
        <a:xfrm>
          <a:off x="0" y="0"/>
          <a:ext cx="5868097" cy="28924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700" b="1" i="0" u="sng" strike="noStrike" kern="1200" cap="none" spc="0" normalizeH="0" baseline="0" noProof="0" dirty="0">
              <a:ln/>
              <a:effectLst/>
              <a:uLnTx/>
              <a:uFillTx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Проективная методика «Я в группе детского сада»</a:t>
          </a:r>
          <a:endParaRPr lang="ru-RU" sz="1700" b="0" i="0" kern="1200" baseline="0" dirty="0">
            <a:latin typeface="Franklin Gothic Book" panose="020B05030201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700" b="0" i="0" kern="1200" baseline="0" dirty="0">
            <a:latin typeface="Franklin Gothic Book" panose="020B05030201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700" b="0" i="0" u="none" strike="noStrike" kern="1200" cap="none" spc="0" normalizeH="0" baseline="0" noProof="0" dirty="0">
              <a:ln/>
              <a:effectLst/>
              <a:uLnTx/>
              <a:uFillTx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	</a:t>
          </a:r>
          <a:r>
            <a:rPr lang="ru-RU" sz="1700" b="1" kern="12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Рисунки детей с ТНР отличаются:</a:t>
          </a:r>
          <a:br>
            <a:rPr lang="ru-RU" sz="1700" b="1" kern="12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ru-RU" sz="1700" b="1" kern="12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- бедностью содержания </a:t>
          </a:r>
          <a:br>
            <a:rPr lang="ru-RU" sz="1700" b="1" kern="12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ru-RU" sz="1700" b="1" kern="12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- быстрой истощаемостью воображения </a:t>
          </a:r>
          <a:br>
            <a:rPr lang="ru-RU" sz="1700" b="1" kern="12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ru-RU" sz="1700" b="1" kern="12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- затруднением выполнить рисунок по замыслу        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kern="12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- копированию предметов образцов и ближайшего окружения</a:t>
          </a:r>
          <a:br>
            <a:rPr lang="ru-RU" sz="1700" b="1" kern="12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ru-RU" sz="1700" b="1" kern="12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- отклонением от задания</a:t>
          </a:r>
          <a:br>
            <a:rPr lang="ru-RU" sz="1700" b="1" kern="12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ru-RU" sz="1700" b="1" kern="12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- использованием штампов</a:t>
          </a:r>
          <a:endParaRPr lang="en-US" sz="1700" b="1" kern="1200" dirty="0">
            <a:latin typeface="Franklin Gothic Book" panose="020B0503020102020204" pitchFamily="34" charset="0"/>
          </a:endParaRPr>
        </a:p>
      </dsp:txBody>
      <dsp:txXfrm>
        <a:off x="141197" y="141197"/>
        <a:ext cx="5585703" cy="2610049"/>
      </dsp:txXfrm>
    </dsp:sp>
    <dsp:sp modelId="{61079108-B7F9-48B5-9EF6-F2D3F9BA54A4}">
      <dsp:nvSpPr>
        <dsp:cNvPr id="0" name=""/>
        <dsp:cNvSpPr/>
      </dsp:nvSpPr>
      <dsp:spPr>
        <a:xfrm>
          <a:off x="0" y="2904411"/>
          <a:ext cx="5868097" cy="17425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600" b="0" i="0" u="none" strike="noStrike" kern="1200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	</a:t>
          </a:r>
          <a:r>
            <a:rPr lang="ru-RU" sz="1700" b="1" kern="12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Интерпретация рисунков по ряду параметров: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700" kern="1200" dirty="0">
            <a:effectLst/>
            <a:latin typeface="+mj-lt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700" b="1" kern="12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- выбор цветов</a:t>
          </a:r>
          <a:endParaRPr lang="ru-RU" sz="1700" kern="1200" dirty="0">
            <a:effectLst/>
            <a:latin typeface="+mj-lt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700" b="1" kern="12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- характер линий </a:t>
          </a:r>
          <a:endParaRPr lang="ru-RU" sz="1700" kern="1200" dirty="0">
            <a:effectLst/>
            <a:latin typeface="+mj-lt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700" b="1" kern="12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- нажим на карандаш</a:t>
          </a:r>
          <a:endParaRPr kumimoji="0" lang="ru-RU" sz="1700" b="1" i="0" u="none" strike="noStrike" kern="1200" cap="none" spc="0" normalizeH="0" baseline="0" noProof="0" dirty="0">
            <a:ln/>
            <a:effectLst/>
            <a:uLnTx/>
            <a:uFillTx/>
            <a:latin typeface="+mj-lt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85063" y="2989474"/>
        <a:ext cx="5697971" cy="1572402"/>
      </dsp:txXfrm>
    </dsp:sp>
    <dsp:sp modelId="{5AD1D765-AC1C-405D-BEAA-DA04C980BD6A}">
      <dsp:nvSpPr>
        <dsp:cNvPr id="0" name=""/>
        <dsp:cNvSpPr/>
      </dsp:nvSpPr>
      <dsp:spPr>
        <a:xfrm>
          <a:off x="0" y="4656044"/>
          <a:ext cx="5868097" cy="20494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Franklin Gothic Book" panose="020B0503020102020204" pitchFamily="34" charset="0"/>
            <a:buNone/>
            <a:tabLst/>
            <a:defRPr/>
          </a:pPr>
          <a:r>
            <a:rPr kumimoji="0" lang="ru-RU" sz="1600" b="0" i="0" u="none" strike="noStrike" kern="1200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	</a:t>
          </a:r>
          <a:r>
            <a:rPr lang="ru-RU" sz="1700" b="1" kern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Характеристика детей с ТНР: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Franklin Gothic Book" panose="020B0503020102020204" pitchFamily="34" charset="0"/>
            <a:buNone/>
            <a:tabLst/>
            <a:defRPr/>
          </a:pPr>
          <a:endParaRPr lang="ru-RU" sz="1700" kern="1200" dirty="0">
            <a:effectLst/>
            <a:latin typeface="+mj-lt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700" b="1" kern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-  пальцы малоподвижны </a:t>
          </a:r>
          <a:endParaRPr lang="ru-RU" sz="1700" kern="1200" dirty="0">
            <a:effectLst/>
            <a:latin typeface="+mj-lt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700" b="1" kern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- движения отличаются неточностью, несогласованностью  - сенсорная система имеет пробелы в освоении цветов</a:t>
          </a:r>
          <a:endParaRPr kumimoji="0" lang="ru-RU" sz="500" b="0" i="0" u="none" strike="noStrike" kern="1200" cap="none" spc="0" normalizeH="0" baseline="0" noProof="0" dirty="0">
            <a:ln/>
            <a:effectLst/>
            <a:uLnTx/>
            <a:uFillTx/>
            <a:latin typeface="+mj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00047" y="4756091"/>
        <a:ext cx="5668003" cy="1849370"/>
      </dsp:txXfrm>
    </dsp:sp>
    <dsp:sp modelId="{FB3DDCCB-4A9C-49EC-9A84-DB635FF0E1D2}">
      <dsp:nvSpPr>
        <dsp:cNvPr id="0" name=""/>
        <dsp:cNvSpPr/>
      </dsp:nvSpPr>
      <dsp:spPr>
        <a:xfrm>
          <a:off x="0" y="6705509"/>
          <a:ext cx="5868097" cy="52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312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Franklin Gothic Book" panose="020B0503020102020204" pitchFamily="34" charset="0"/>
            <a:buNone/>
          </a:pPr>
          <a:endParaRPr kumimoji="0" lang="ru-RU" sz="400" b="0" i="0" u="none" strike="noStrike" kern="1200" cap="none" spc="0" normalizeH="0" baseline="0" noProof="0" dirty="0">
            <a:ln>
              <a:noFill/>
            </a:ln>
            <a:solidFill>
              <a:srgbClr val="1A2E40"/>
            </a:solidFill>
            <a:effectLst/>
            <a:uLnTx/>
            <a:uFillTx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6705509"/>
        <a:ext cx="5868097" cy="52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28C96B9-561D-4A90-B1A6-8B7DFA5A3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12C397-5D18-4FBB-9A6B-57C4842E49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16818-AEC4-4057-B722-604EF0BC67C8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E193D9-36CC-4E59-8862-1AEF71F64E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B350EC-C2C4-4FA7-AE1A-F42B16BD97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D5370-5577-43CA-9520-28CD51CBD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827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CDA76-59CC-4CE5-9627-4A48D9E7995F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86947-594E-4900-B6FB-75B60E4C6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79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8F40376-DA3D-42DF-8A73-2E71381BCB11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8051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3ADE-6C11-4F75-8276-AC7F843A72CE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5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FA5D0-F933-4C7A-ADF9-9548D8E6A309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3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AF6F-9B36-428D-BCA7-59A598040E80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55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B7FA31-7F07-4286-9458-26307249D859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28105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50C0-C30C-4C0D-AC0E-894C05A77BDA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0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D8A8-7736-4890-9829-F50FDD785777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9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E91E-D1D0-4256-9970-53D655EEE355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2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B3A9-F031-4D1F-AB97-C3C89305241B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8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CA9322-1AFD-4968-9246-2AA0BA0E65F6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548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E847D1-02CA-49D0-A604-12F0165B3CB6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511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A85C4DD-0B4E-4C67-9311-557BA8046E4A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185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E600175-39F0-43C7-8405-DD4579CF7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DEB46E1F-0372-4440-887E-8B147731B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412340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F1FBB-2ADE-463D-A496-41D780BE4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8004" y="1480930"/>
            <a:ext cx="5607908" cy="3254321"/>
          </a:xfrm>
        </p:spPr>
        <p:txBody>
          <a:bodyPr>
            <a:normAutofit/>
          </a:bodyPr>
          <a:lstStyle/>
          <a:p>
            <a:pPr algn="l">
              <a:spcAft>
                <a:spcPts val="800"/>
              </a:spcAft>
            </a:pPr>
            <a:r>
              <a:rPr lang="ru-RU" sz="33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«Трудности при проведении экспертизы безопасности среды и эмоционального благополучия дошкольников с ТНР»</a:t>
            </a:r>
            <a:br>
              <a:rPr lang="ru-RU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3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47313A-3274-40C3-B4D7-B275FB68EF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8006" y="4804850"/>
            <a:ext cx="5607906" cy="1086237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2000"/>
              </a:lnSpc>
              <a:spcAft>
                <a:spcPts val="600"/>
              </a:spcAft>
            </a:pPr>
            <a:r>
              <a:rPr lang="ru-RU" sz="2000" dirty="0">
                <a:solidFill>
                  <a:schemeClr val="tx2"/>
                </a:solidFill>
              </a:rPr>
              <a:t>Педагог – психолог </a:t>
            </a:r>
          </a:p>
          <a:p>
            <a:pPr algn="l">
              <a:lnSpc>
                <a:spcPct val="102000"/>
              </a:lnSpc>
              <a:spcAft>
                <a:spcPts val="600"/>
              </a:spcAft>
            </a:pPr>
            <a:r>
              <a:rPr lang="ru-RU" sz="2000" dirty="0">
                <a:solidFill>
                  <a:schemeClr val="tx2"/>
                </a:solidFill>
              </a:rPr>
              <a:t>Осипова Светлана Александровна</a:t>
            </a:r>
          </a:p>
          <a:p>
            <a:pPr algn="l">
              <a:lnSpc>
                <a:spcPct val="102000"/>
              </a:lnSpc>
              <a:spcAft>
                <a:spcPts val="600"/>
              </a:spcAft>
            </a:pPr>
            <a:r>
              <a:rPr lang="ru-RU" sz="2000" dirty="0">
                <a:solidFill>
                  <a:schemeClr val="tx2"/>
                </a:solidFill>
              </a:rPr>
              <a:t>ГБДОУ № 38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9250479-4551-4F72-92A0-298A94778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17" y="1627464"/>
            <a:ext cx="4677507" cy="310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524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62BA0-DA09-4D6F-B838-75FBAD941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2" y="791569"/>
            <a:ext cx="3755750" cy="1815443"/>
          </a:xfrm>
        </p:spPr>
        <p:txBody>
          <a:bodyPr anchor="ctr">
            <a:normAutofit/>
          </a:bodyPr>
          <a:lstStyle/>
          <a:p>
            <a:pPr algn="ctr"/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Эмоциональное благополучие</a:t>
            </a:r>
            <a:endParaRPr lang="ru-RU" sz="38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558EF3EB-207E-4DD6-8326-CEB2A6419D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401294"/>
              </p:ext>
            </p:extLst>
          </p:nvPr>
        </p:nvGraphicFramePr>
        <p:xfrm>
          <a:off x="5532120" y="0"/>
          <a:ext cx="6659880" cy="6862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9940">
                  <a:extLst>
                    <a:ext uri="{9D8B030D-6E8A-4147-A177-3AD203B41FA5}">
                      <a16:colId xmlns:a16="http://schemas.microsoft.com/office/drawing/2014/main" val="3135383124"/>
                    </a:ext>
                  </a:extLst>
                </a:gridCol>
                <a:gridCol w="3329940">
                  <a:extLst>
                    <a:ext uri="{9D8B030D-6E8A-4147-A177-3AD203B41FA5}">
                      <a16:colId xmlns:a16="http://schemas.microsoft.com/office/drawing/2014/main" val="3165206245"/>
                    </a:ext>
                  </a:extLst>
                </a:gridCol>
              </a:tblGrid>
              <a:tr h="10626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Характеристика эмоционального благополучия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Характеристика детей с ТНР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183263"/>
                  </a:ext>
                </a:extLst>
              </a:tr>
              <a:tr h="539915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Преимущественно положительный эмоциональный фон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Низкий уровень тревожности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Положительное отношение к себе и окружающим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Эмоциональная неустойчивость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Возбудимость или, наоборот,  преобладание заторможенности, вялости, пассивности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Негативное отношение к речевому общению, возможны аффективные реакции на непонимание словесных инструкций или невозможность высказать свое пожелание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Повышенная обидчивость и ранимость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232693"/>
                  </a:ext>
                </a:extLst>
              </a:tr>
            </a:tbl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584C4D72-8D54-4C80-AA97-1383D5BB0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2" y="3398205"/>
            <a:ext cx="4226159" cy="306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957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62BA0-DA09-4D6F-B838-75FBAD941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2" y="97278"/>
            <a:ext cx="4016574" cy="3122578"/>
          </a:xfrm>
        </p:spPr>
        <p:txBody>
          <a:bodyPr anchor="ctr">
            <a:normAutofit/>
          </a:bodyPr>
          <a:lstStyle/>
          <a:p>
            <a:pPr algn="ctr"/>
            <a:r>
              <a:rPr kumimoji="0" lang="ru-RU" sz="3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Трудности при проведении экспертизы эмоционального благополучия</a:t>
            </a:r>
            <a:endParaRPr lang="ru-RU" sz="3800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3078" name="Объект 4">
            <a:extLst>
              <a:ext uri="{FF2B5EF4-FFF2-40B4-BE49-F238E27FC236}">
                <a16:creationId xmlns:a16="http://schemas.microsoft.com/office/drawing/2014/main" id="{52D68C04-304A-47F8-9837-64CB41FBDD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08714"/>
              </p:ext>
            </p:extLst>
          </p:nvPr>
        </p:nvGraphicFramePr>
        <p:xfrm>
          <a:off x="5943601" y="218114"/>
          <a:ext cx="5868097" cy="6501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Picture 4" descr="Изображение выглядит как стена, внутренний, человек, продукт&#10;&#10;Автоматически созданное описание">
            <a:extLst>
              <a:ext uri="{FF2B5EF4-FFF2-40B4-BE49-F238E27FC236}">
                <a16:creationId xmlns:a16="http://schemas.microsoft.com/office/drawing/2014/main" id="{224C8AB5-1AE6-4155-8FB5-F5D1E19E8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2" y="3219856"/>
            <a:ext cx="4016574" cy="326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029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62BA0-DA09-4D6F-B838-75FBAD941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252920"/>
            <a:ext cx="4057753" cy="2636196"/>
          </a:xfrm>
        </p:spPr>
        <p:txBody>
          <a:bodyPr anchor="ctr">
            <a:normAutofit/>
          </a:bodyPr>
          <a:lstStyle/>
          <a:p>
            <a:pPr algn="ctr"/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Психологическая безопасность образовательной среды</a:t>
            </a:r>
            <a:endParaRPr lang="ru-RU" sz="38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22" name="Picture 2" descr="Изображение выглядит как человек, ребенок, молодой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CF511F84-F068-49D7-B37D-C57529773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59" y="3524364"/>
            <a:ext cx="4135575" cy="297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4" name="Объект 4">
            <a:extLst>
              <a:ext uri="{FF2B5EF4-FFF2-40B4-BE49-F238E27FC236}">
                <a16:creationId xmlns:a16="http://schemas.microsoft.com/office/drawing/2014/main" id="{D4BF150A-6B77-4F79-9E8D-3D7E0E3F27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53041"/>
              </p:ext>
            </p:extLst>
          </p:nvPr>
        </p:nvGraphicFramePr>
        <p:xfrm>
          <a:off x="5532120" y="-1"/>
          <a:ext cx="6659880" cy="6857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7339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62BA0-DA09-4D6F-B838-75FBAD941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126459"/>
            <a:ext cx="4418479" cy="3682143"/>
          </a:xfrm>
        </p:spPr>
        <p:txBody>
          <a:bodyPr anchor="ctr">
            <a:noAutofit/>
          </a:bodyPr>
          <a:lstStyle/>
          <a:p>
            <a:pPr algn="ctr"/>
            <a:r>
              <a:rPr kumimoji="0" lang="ru-RU" sz="38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Трудности при проведении экспертизы психологической безопасности образовательной среды</a:t>
            </a:r>
            <a:endParaRPr lang="ru-RU" sz="3800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148" name="Объект 4">
            <a:extLst>
              <a:ext uri="{FF2B5EF4-FFF2-40B4-BE49-F238E27FC236}">
                <a16:creationId xmlns:a16="http://schemas.microsoft.com/office/drawing/2014/main" id="{BC7C4BF5-FD71-4013-9621-3C809F8B82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839248"/>
              </p:ext>
            </p:extLst>
          </p:nvPr>
        </p:nvGraphicFramePr>
        <p:xfrm>
          <a:off x="5943601" y="218114"/>
          <a:ext cx="5868097" cy="6501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>
            <a:extLst>
              <a:ext uri="{FF2B5EF4-FFF2-40B4-BE49-F238E27FC236}">
                <a16:creationId xmlns:a16="http://schemas.microsoft.com/office/drawing/2014/main" id="{1ACBBB1A-03F6-48E5-9490-34A0E4668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83" y="3934685"/>
            <a:ext cx="3948697" cy="263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983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62BA0-DA09-4D6F-B838-75FBAD941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2" y="97277"/>
            <a:ext cx="4016574" cy="3881335"/>
          </a:xfrm>
        </p:spPr>
        <p:txBody>
          <a:bodyPr anchor="ctr">
            <a:normAutofit/>
          </a:bodyPr>
          <a:lstStyle/>
          <a:p>
            <a:pPr algn="ctr"/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Трудности при проведении экспертизы психологической безопасности образовательной среды</a:t>
            </a:r>
            <a:endParaRPr lang="ru-RU" sz="3800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3078" name="Объект 4">
            <a:extLst>
              <a:ext uri="{FF2B5EF4-FFF2-40B4-BE49-F238E27FC236}">
                <a16:creationId xmlns:a16="http://schemas.microsoft.com/office/drawing/2014/main" id="{52D68C04-304A-47F8-9837-64CB41FBDD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311069"/>
              </p:ext>
            </p:extLst>
          </p:nvPr>
        </p:nvGraphicFramePr>
        <p:xfrm>
          <a:off x="5943601" y="97277"/>
          <a:ext cx="5868097" cy="6760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D59914-EC9C-4668-9CBA-4F92B87AB7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068" y="4138819"/>
            <a:ext cx="3383573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69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F024D02-87BB-4538-BB35-BD297D94E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Очки на книге">
            <a:extLst>
              <a:ext uri="{FF2B5EF4-FFF2-40B4-BE49-F238E27FC236}">
                <a16:creationId xmlns:a16="http://schemas.microsoft.com/office/drawing/2014/main" id="{A639B36E-66CC-436C-86BB-19804D4237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9" r="41541" b="-1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73DA661-0AB2-4196-A6A3-7A92321C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99236F1-15E4-4505-8015-E8222B845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817123"/>
            <a:ext cx="6552912" cy="5700409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ru-RU" sz="2800" b="1" i="1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Подводя итоги </a:t>
            </a:r>
            <a:r>
              <a:rPr lang="ru-RU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можно сказать, что в комплексе проведенных тестов и методик с детьми с ТНР можно выявить или проследить тенденцию эмоционального благополучия, но сложно установить с чем связано эмоциональное неблагополучие с семьей или образовательным учреждением. </a:t>
            </a:r>
          </a:p>
          <a:p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2224376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307</TotalTime>
  <Words>378</Words>
  <Application>Microsoft Office PowerPoint</Application>
  <PresentationFormat>Широкоэкранный</PresentationFormat>
  <Paragraphs>54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Franklin Gothic Book</vt:lpstr>
      <vt:lpstr>Symbol</vt:lpstr>
      <vt:lpstr>Уголки</vt:lpstr>
      <vt:lpstr>«Трудности при проведении экспертизы безопасности среды и эмоционального благополучия дошкольников с ТНР» </vt:lpstr>
      <vt:lpstr>Эмоциональное благополучие</vt:lpstr>
      <vt:lpstr>Трудности при проведении экспертизы эмоционального благополучия</vt:lpstr>
      <vt:lpstr>Психологическая безопасность образовательной среды</vt:lpstr>
      <vt:lpstr>Трудности при проведении экспертизы психологической безопасности образовательной среды</vt:lpstr>
      <vt:lpstr>Трудности при проведении экспертизы психологической безопасности образовательной среды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«Трудности при проведении экспертизы безопасности среды и эмоционального благополучия дошкольников» </dc:title>
  <dc:creator>Анжелика Осипова</dc:creator>
  <cp:lastModifiedBy>Анжелика Осипова</cp:lastModifiedBy>
  <cp:revision>25</cp:revision>
  <dcterms:created xsi:type="dcterms:W3CDTF">2021-11-26T18:32:04Z</dcterms:created>
  <dcterms:modified xsi:type="dcterms:W3CDTF">2021-11-27T18:18:22Z</dcterms:modified>
</cp:coreProperties>
</file>