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0" r:id="rId1"/>
    <p:sldMasterId id="2147483962" r:id="rId2"/>
  </p:sldMasterIdLst>
  <p:sldIdLst>
    <p:sldId id="309" r:id="rId3"/>
    <p:sldId id="328" r:id="rId4"/>
    <p:sldId id="326" r:id="rId5"/>
    <p:sldId id="329" r:id="rId6"/>
    <p:sldId id="322" r:id="rId7"/>
    <p:sldId id="313" r:id="rId8"/>
    <p:sldId id="301" r:id="rId9"/>
    <p:sldId id="305" r:id="rId10"/>
    <p:sldId id="306" r:id="rId11"/>
    <p:sldId id="307" r:id="rId12"/>
    <p:sldId id="308" r:id="rId13"/>
    <p:sldId id="320" r:id="rId14"/>
    <p:sldId id="302" r:id="rId15"/>
    <p:sldId id="317" r:id="rId16"/>
    <p:sldId id="318" r:id="rId17"/>
    <p:sldId id="319" r:id="rId18"/>
    <p:sldId id="315" r:id="rId19"/>
    <p:sldId id="321" r:id="rId20"/>
    <p:sldId id="327" r:id="rId21"/>
    <p:sldId id="324" r:id="rId22"/>
    <p:sldId id="323" r:id="rId23"/>
    <p:sldId id="325" r:id="rId24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10E0"/>
    <a:srgbClr val="E5EBE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-53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31E3F5-EA23-4E81-AD82-93332A6E55A8}" type="datetimeFigureOut">
              <a:rPr lang="en-US" smtClean="0"/>
              <a:pPr>
                <a:defRPr/>
              </a:pPr>
              <a:t>3/29/2018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A98DAF-D5AE-4E74-B714-756ED41AAB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4ED14B-126F-482A-8E7F-17ABCCCE7810}" type="datetimeFigureOut">
              <a:rPr lang="en-US" smtClean="0"/>
              <a:pPr>
                <a:defRPr/>
              </a:pPr>
              <a:t>3/29/2018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92C2C4-AAD2-49B0-ABD5-27E173F04F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914E4-D3B6-4CE4-B167-47EF38CF01B5}" type="datetimeFigureOut">
              <a:rPr lang="en-US" smtClean="0"/>
              <a:pPr>
                <a:defRPr/>
              </a:pPr>
              <a:t>3/29/2018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FCD501-7A78-484A-8CD7-0D210325748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131E3F5-EA23-4E81-AD82-93332A6E55A8}" type="datetimeFigureOut">
              <a:rPr lang="en-US" smtClean="0"/>
              <a:pPr>
                <a:defRPr/>
              </a:pPr>
              <a:t>3/29/2018</a:t>
            </a:fld>
            <a:endParaRPr lang="en-US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EA98DAF-D5AE-4E74-B714-756ED41AAB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9819559-8EDB-410E-B546-A0A756AC01F1}" type="datetimeFigureOut">
              <a:rPr lang="en-US" smtClean="0"/>
              <a:pPr>
                <a:defRPr/>
              </a:pPr>
              <a:t>3/29/2018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1B16FD3-1171-48B1-8A97-01C20E69C0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C44EFF3-CADC-4070-BC8F-8404DABB6EF6}" type="datetimeFigureOut">
              <a:rPr lang="en-US" smtClean="0"/>
              <a:pPr>
                <a:defRPr/>
              </a:pPr>
              <a:t>3/29/2018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0CC4460-4617-41AD-BD34-ED451DF869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78BB09E-7501-4A46-A34A-F732AE60C5A1}" type="datetimeFigureOut">
              <a:rPr lang="en-US" smtClean="0"/>
              <a:pPr>
                <a:defRPr/>
              </a:pPr>
              <a:t>3/29/2018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D7D4E9E-1763-4F9F-BC40-86E37E5126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D9DD72C-2962-4F61-B0CF-B5434248CAA6}" type="datetimeFigureOut">
              <a:rPr lang="en-US" smtClean="0"/>
              <a:pPr>
                <a:defRPr/>
              </a:pPr>
              <a:t>3/29/2018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F9C8D03-F2DA-4D9F-A542-AB98CD1EC8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27562F7-4C76-47EB-9F28-E022FF63E3A8}" type="datetimeFigureOut">
              <a:rPr lang="en-US" smtClean="0"/>
              <a:pPr>
                <a:defRPr/>
              </a:pPr>
              <a:t>3/29/2018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D5A41BB-6A63-43D1-B6FD-1D6A30DBF3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C171CC0-571A-48CD-951D-6B0D087F1376}" type="datetimeFigureOut">
              <a:rPr lang="en-US" smtClean="0"/>
              <a:pPr>
                <a:defRPr/>
              </a:pPr>
              <a:t>3/29/2018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499B87B-8767-48DE-A696-D1D582777E7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79B6AD2-A3AA-46C7-A06A-F5E0F0C700D7}" type="datetimeFigureOut">
              <a:rPr lang="en-US" smtClean="0"/>
              <a:pPr>
                <a:defRPr/>
              </a:pPr>
              <a:t>3/29/2018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E315D03-4917-4629-A7D5-22D71473F1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819559-8EDB-410E-B546-A0A756AC01F1}" type="datetimeFigureOut">
              <a:rPr lang="en-US" smtClean="0"/>
              <a:pPr>
                <a:defRPr/>
              </a:pPr>
              <a:t>3/29/2018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16FD3-1171-48B1-8A97-01C20E69C0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2F61481-C222-4122-8E36-4491AAEE3AA6}" type="datetimeFigureOut">
              <a:rPr lang="en-US" smtClean="0"/>
              <a:pPr>
                <a:defRPr/>
              </a:pPr>
              <a:t>3/29/2018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4107A8A-F609-4622-91F3-438E32EC07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64ED14B-126F-482A-8E7F-17ABCCCE7810}" type="datetimeFigureOut">
              <a:rPr lang="en-US" smtClean="0"/>
              <a:pPr>
                <a:defRPr/>
              </a:pPr>
              <a:t>3/29/2018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492C2C4-AAD2-49B0-ABD5-27E173F04F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39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0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62914E4-D3B6-4CE4-B167-47EF38CF01B5}" type="datetimeFigureOut">
              <a:rPr lang="en-US" smtClean="0"/>
              <a:pPr>
                <a:defRPr/>
              </a:pPr>
              <a:t>3/29/2018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AFCD501-7A78-484A-8CD7-0D210325748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44EFF3-CADC-4070-BC8F-8404DABB6EF6}" type="datetimeFigureOut">
              <a:rPr lang="en-US" smtClean="0"/>
              <a:pPr>
                <a:defRPr/>
              </a:pPr>
              <a:t>3/29/2018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CC4460-4617-41AD-BD34-ED451DF869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8BB09E-7501-4A46-A34A-F732AE60C5A1}" type="datetimeFigureOut">
              <a:rPr lang="en-US" smtClean="0"/>
              <a:pPr>
                <a:defRPr/>
              </a:pPr>
              <a:t>3/29/2018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7D4E9E-1763-4F9F-BC40-86E37E5126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9DD72C-2962-4F61-B0CF-B5434248CAA6}" type="datetimeFigureOut">
              <a:rPr lang="en-US" smtClean="0"/>
              <a:pPr>
                <a:defRPr/>
              </a:pPr>
              <a:t>3/29/2018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9C8D03-F2DA-4D9F-A542-AB98CD1EC8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7562F7-4C76-47EB-9F28-E022FF63E3A8}" type="datetimeFigureOut">
              <a:rPr lang="en-US" smtClean="0"/>
              <a:pPr>
                <a:defRPr/>
              </a:pPr>
              <a:t>3/29/2018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5A41BB-6A63-43D1-B6FD-1D6A30DBF3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171CC0-571A-48CD-951D-6B0D087F1376}" type="datetimeFigureOut">
              <a:rPr lang="en-US" smtClean="0"/>
              <a:pPr>
                <a:defRPr/>
              </a:pPr>
              <a:t>3/29/2018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99B87B-8767-48DE-A696-D1D582777E7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9B6AD2-A3AA-46C7-A06A-F5E0F0C700D7}" type="datetimeFigureOut">
              <a:rPr lang="en-US" smtClean="0"/>
              <a:pPr>
                <a:defRPr/>
              </a:pPr>
              <a:t>3/29/2018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315D03-4917-4629-A7D5-22D71473F1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F61481-C222-4122-8E36-4491AAEE3AA6}" type="datetimeFigureOut">
              <a:rPr lang="en-US" smtClean="0"/>
              <a:pPr>
                <a:defRPr/>
              </a:pPr>
              <a:t>3/29/2018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107A8A-F609-4622-91F3-438E32EC07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71BB7E4-1D62-44C5-9952-8AD4673340FE}" type="datetimeFigureOut">
              <a:rPr lang="en-US" smtClean="0"/>
              <a:pPr>
                <a:defRPr/>
              </a:pPr>
              <a:t>3/29/2018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DA6AC80-0111-4F6E-8758-83364677F6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471BB7E4-1D62-44C5-9952-8AD4673340FE}" type="datetimeFigureOut">
              <a:rPr lang="en-US" smtClean="0"/>
              <a:pPr>
                <a:defRPr/>
              </a:pPr>
              <a:t>3/29/2018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CDA6AC80-0111-4F6E-8758-83364677F6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do-inform.ru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o-inform.ru/" TargetMode="External"/><Relationship Id="rId3" Type="http://schemas.openxmlformats.org/officeDocument/2006/relationships/hyperlink" Target="https://inf-oge.sdamgia.ru/test?theme=7" TargetMode="External"/><Relationship Id="rId7" Type="http://schemas.openxmlformats.org/officeDocument/2006/relationships/hyperlink" Target="http://ru.wikipedia.org/wiki/" TargetMode="External"/><Relationship Id="rId2" Type="http://schemas.openxmlformats.org/officeDocument/2006/relationships/hyperlink" Target="http://inf-oge.sdamgia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chcom.botik.ru/educ/" TargetMode="External"/><Relationship Id="rId5" Type="http://schemas.openxmlformats.org/officeDocument/2006/relationships/hyperlink" Target="http://www.journal.edusite.ru/" TargetMode="External"/><Relationship Id="rId4" Type="http://schemas.openxmlformats.org/officeDocument/2006/relationships/hyperlink" Target="http://school-collection.edu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Адфавит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4649" y="2823715"/>
            <a:ext cx="3206915" cy="240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718" y="4896868"/>
            <a:ext cx="2060028" cy="1603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15256" y="5948914"/>
            <a:ext cx="3636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Georgia" pitchFamily="18" charset="0"/>
              </a:rPr>
              <a:t>Санкт-Петербург</a:t>
            </a:r>
          </a:p>
          <a:p>
            <a:pPr algn="ctr"/>
            <a:r>
              <a:rPr lang="ru-RU" sz="2000" dirty="0" smtClean="0">
                <a:latin typeface="Georgia" pitchFamily="18" charset="0"/>
              </a:rPr>
              <a:t>2017-2018</a:t>
            </a:r>
            <a:endParaRPr lang="ru-RU" sz="2000" dirty="0"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64415" y="4188401"/>
            <a:ext cx="2186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Georgia" pitchFamily="18" charset="0"/>
              </a:rPr>
              <a:t>Учитель:</a:t>
            </a:r>
          </a:p>
          <a:p>
            <a:r>
              <a:rPr lang="ru-RU" dirty="0" smtClean="0">
                <a:latin typeface="Georgia" pitchFamily="18" charset="0"/>
              </a:rPr>
              <a:t>Бегунова С.Ю.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9090" y="273268"/>
            <a:ext cx="10941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Georgia" pitchFamily="18" charset="0"/>
              </a:rPr>
              <a:t>Государственное бюджетное общеобразовательное учреждение</a:t>
            </a:r>
          </a:p>
          <a:p>
            <a:pPr algn="ctr"/>
            <a:r>
              <a:rPr lang="ru-RU" sz="2000" dirty="0" smtClean="0">
                <a:latin typeface="Georgia" pitchFamily="18" charset="0"/>
              </a:rPr>
              <a:t>гимназия №498 </a:t>
            </a:r>
          </a:p>
          <a:p>
            <a:pPr algn="ctr"/>
            <a:r>
              <a:rPr lang="ru-RU" sz="2000" dirty="0" smtClean="0">
                <a:latin typeface="Georgia" pitchFamily="18" charset="0"/>
              </a:rPr>
              <a:t>Невского района Санкт-Петербурга</a:t>
            </a:r>
            <a:endParaRPr lang="ru-RU" sz="2000" dirty="0"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9227" y="1881351"/>
            <a:ext cx="6695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Georgia" pitchFamily="18" charset="0"/>
              </a:rPr>
              <a:t>Кодирование информации</a:t>
            </a:r>
            <a:endParaRPr lang="ru-RU" sz="3200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lum bright="6000" contrast="48000"/>
          </a:blip>
          <a:srcRect l="4155" t="13422" r="2892" b="6268"/>
          <a:stretch>
            <a:fillRect/>
          </a:stretch>
        </p:blipFill>
        <p:spPr bwMode="auto">
          <a:xfrm>
            <a:off x="1344083" y="1625454"/>
            <a:ext cx="1084791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lum contrast="54000"/>
          </a:blip>
          <a:srcRect l="5609" t="18741" r="4381" b="19913"/>
          <a:stretch>
            <a:fillRect/>
          </a:stretch>
        </p:blipFill>
        <p:spPr bwMode="auto">
          <a:xfrm>
            <a:off x="2216884" y="4470734"/>
            <a:ext cx="921596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0" y="260350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sz="2800" dirty="0">
                <a:latin typeface="Georgia" pitchFamily="18" charset="0"/>
              </a:rPr>
              <a:t>Кодировка «Танцующих человечков»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699384" y="1103998"/>
            <a:ext cx="25929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sz="2000" dirty="0">
                <a:latin typeface="Georgia" pitchFamily="18" charset="0"/>
              </a:rPr>
              <a:t>Алфавит: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2292790" y="3876129"/>
            <a:ext cx="7200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sz="2400" dirty="0">
                <a:latin typeface="Georgia" pitchFamily="18" charset="0"/>
              </a:rPr>
              <a:t>Пример закодированного выражения: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912287" y="1753744"/>
            <a:ext cx="11279716" cy="35394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marL="571500" lvl="1" algn="ctr" defTabSz="762000"/>
            <a:r>
              <a:rPr lang="ru-RU" sz="2800" dirty="0">
                <a:latin typeface="Georgia" pitchFamily="18" charset="0"/>
              </a:rPr>
              <a:t>Чтобы рубить дрова нужен 14, 2, 3, 2, 7 ,  а чтобы полить огород – 10, 4, 5, 1, 6.</a:t>
            </a:r>
          </a:p>
          <a:p>
            <a:pPr marL="571500" lvl="1" algn="ctr" defTabSz="762000"/>
            <a:r>
              <a:rPr lang="ru-RU" sz="2800" dirty="0">
                <a:latin typeface="Georgia" pitchFamily="18" charset="0"/>
              </a:rPr>
              <a:t>Рыбаки сделали во льду 3, 7, 2, 7, 8, 9, 11 и стали ловить рыбу.</a:t>
            </a:r>
          </a:p>
          <a:p>
            <a:pPr marL="571500" lvl="1" algn="ctr" defTabSz="762000"/>
            <a:r>
              <a:rPr lang="ru-RU" sz="2800" dirty="0">
                <a:latin typeface="Georgia" pitchFamily="18" charset="0"/>
              </a:rPr>
              <a:t>Самый колючий зверь в лесу – это 12, 13.</a:t>
            </a:r>
          </a:p>
          <a:p>
            <a:pPr indent="2171700" algn="ctr" defTabSz="762000"/>
            <a:r>
              <a:rPr lang="ru-RU" sz="2800" dirty="0">
                <a:latin typeface="Georgia" pitchFamily="18" charset="0"/>
              </a:rPr>
              <a:t>А теперь прочитайте пословицу: </a:t>
            </a:r>
          </a:p>
          <a:p>
            <a:pPr indent="2171700" algn="ctr" defTabSz="762000"/>
            <a:r>
              <a:rPr lang="ru-RU" sz="2800" dirty="0">
                <a:latin typeface="Georgia" pitchFamily="18" charset="0"/>
              </a:rPr>
              <a:t> 1, 2, 3, 4, 5, 1, 6</a:t>
            </a:r>
          </a:p>
          <a:p>
            <a:pPr indent="2171700" algn="ctr" defTabSz="762000"/>
            <a:r>
              <a:rPr lang="ru-RU" sz="2800" dirty="0">
                <a:latin typeface="Georgia" pitchFamily="18" charset="0"/>
              </a:rPr>
              <a:t>7, 8, 9, 10, 11</a:t>
            </a:r>
          </a:p>
          <a:p>
            <a:pPr indent="2171700" algn="ctr" defTabSz="762000"/>
            <a:r>
              <a:rPr lang="ru-RU" sz="2800" dirty="0">
                <a:latin typeface="Georgia" pitchFamily="18" charset="0"/>
              </a:rPr>
              <a:t>9, 4, 7, 4, 13, 12, 14 .</a:t>
            </a:r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736056" y="365760"/>
            <a:ext cx="10945283" cy="9541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ru-RU" sz="3200" b="1" dirty="0">
                <a:latin typeface="Georgia" pitchFamily="18" charset="0"/>
              </a:rPr>
              <a:t>Зашифрованная пословица.</a:t>
            </a:r>
          </a:p>
          <a:p>
            <a:pPr>
              <a:spcBef>
                <a:spcPct val="50000"/>
              </a:spcBef>
            </a:pPr>
            <a:endParaRPr lang="ru-RU" sz="1600" dirty="0"/>
          </a:p>
        </p:txBody>
      </p:sp>
      <p:pic>
        <p:nvPicPr>
          <p:cNvPr id="9220" name="Picture 6" descr="matem3b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486" y="4543067"/>
            <a:ext cx="2832100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од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576" y="0"/>
            <a:ext cx="938085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290" y="160334"/>
            <a:ext cx="8702565" cy="66497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439" y="133843"/>
            <a:ext cx="8901768" cy="663465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750" y="0"/>
            <a:ext cx="8780877" cy="67056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132" y="0"/>
            <a:ext cx="901889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6015"/>
            <a:ext cx="10668000" cy="460375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effectLst/>
                <a:latin typeface="Georgia" pitchFamily="18" charset="0"/>
              </a:rPr>
              <a:t>Кодирование и декодирование информации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1696883" y="1007943"/>
            <a:ext cx="8915400" cy="3777622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Georgia" pitchFamily="18" charset="0"/>
              </a:rPr>
              <a:t>Шифр Цезаря. </a:t>
            </a:r>
          </a:p>
          <a:p>
            <a:pPr>
              <a:buFont typeface="Wingdings" pitchFamily="2" charset="2"/>
              <a:buNone/>
            </a:pPr>
            <a:r>
              <a:rPr lang="ru-RU" sz="2400" dirty="0" smtClean="0">
                <a:latin typeface="Georgia" pitchFamily="18" charset="0"/>
              </a:rPr>
              <a:t>Каждая буква исходного текста заменяется следующей после нее буквой в алфавите, который считается написанными по кругу.</a:t>
            </a:r>
          </a:p>
          <a:p>
            <a:r>
              <a:rPr lang="ru-RU" sz="2400" dirty="0" smtClean="0">
                <a:latin typeface="Georgia" pitchFamily="18" charset="0"/>
              </a:rPr>
              <a:t>Зашифровать:</a:t>
            </a:r>
          </a:p>
          <a:p>
            <a:pPr>
              <a:buFont typeface="Wingdings" pitchFamily="2" charset="2"/>
              <a:buNone/>
            </a:pPr>
            <a:r>
              <a:rPr lang="ru-RU" sz="2400" dirty="0" smtClean="0">
                <a:latin typeface="Georgia" pitchFamily="18" charset="0"/>
              </a:rPr>
              <a:t>-Делу </a:t>
            </a:r>
            <a:r>
              <a:rPr lang="ru-RU" sz="2400" dirty="0" err="1" smtClean="0">
                <a:latin typeface="Georgia" pitchFamily="18" charset="0"/>
              </a:rPr>
              <a:t>время-потехе</a:t>
            </a:r>
            <a:r>
              <a:rPr lang="ru-RU" sz="2400" dirty="0" smtClean="0">
                <a:latin typeface="Georgia" pitchFamily="18" charset="0"/>
              </a:rPr>
              <a:t> час</a:t>
            </a:r>
          </a:p>
          <a:p>
            <a:pPr>
              <a:buFont typeface="Wingdings" pitchFamily="2" charset="2"/>
              <a:buNone/>
            </a:pPr>
            <a:r>
              <a:rPr lang="ru-RU" sz="2400" dirty="0" smtClean="0">
                <a:latin typeface="Georgia" pitchFamily="18" charset="0"/>
              </a:rPr>
              <a:t>-С Новым годом!</a:t>
            </a:r>
          </a:p>
          <a:p>
            <a:pPr>
              <a:buFont typeface="Wingdings" pitchFamily="2" charset="2"/>
              <a:buNone/>
            </a:pPr>
            <a:r>
              <a:rPr lang="ru-RU" sz="2400" dirty="0" smtClean="0">
                <a:latin typeface="Georgia" pitchFamily="18" charset="0"/>
              </a:rPr>
              <a:t>-Первое сентября.</a:t>
            </a:r>
          </a:p>
          <a:p>
            <a:pPr>
              <a:buFont typeface="Wingdings" pitchFamily="2" charset="2"/>
              <a:buNone/>
            </a:pPr>
            <a:endParaRPr lang="ru-RU" sz="2800" dirty="0" smtClean="0">
              <a:latin typeface="Georgia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ru-RU" sz="2800" dirty="0" smtClean="0">
                <a:latin typeface="Bookman Old Style" pitchFamily="18" charset="0"/>
              </a:rPr>
              <a:t>  </a:t>
            </a:r>
            <a:r>
              <a:rPr lang="ru-RU" sz="2400" dirty="0" smtClean="0">
                <a:latin typeface="Georgia" pitchFamily="18" charset="0"/>
              </a:rPr>
              <a:t>Расшифровать:</a:t>
            </a:r>
          </a:p>
          <a:p>
            <a:pPr>
              <a:buFont typeface="Wingdings" pitchFamily="2" charset="2"/>
              <a:buNone/>
            </a:pPr>
            <a:r>
              <a:rPr lang="ru-RU" sz="2400" dirty="0" smtClean="0">
                <a:latin typeface="Georgia" pitchFamily="18" charset="0"/>
              </a:rPr>
              <a:t>ЛМБТТОЬК ШБТ; ВЁМПЁ ТЫМОЧЁ РФТУЬОЙ</a:t>
            </a:r>
            <a:endParaRPr lang="ru-RU" sz="2000" dirty="0" smtClean="0">
              <a:latin typeface="Georgia" pitchFamily="18" charset="0"/>
            </a:endParaRPr>
          </a:p>
        </p:txBody>
      </p:sp>
      <p:pic>
        <p:nvPicPr>
          <p:cNvPr id="89090" name="Picture 2" descr="https://lh4.ggpht.com/vo40eD0afVf8ueuvFQ2thHxTIonQrmfrpH-iqy8vqafygdG-OoZYpBCWcPWpZw1d9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12994" y="2600401"/>
            <a:ext cx="2562447" cy="25624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7351" y="1345324"/>
            <a:ext cx="2303463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586" y="2335266"/>
            <a:ext cx="8040415" cy="4522734"/>
          </a:xfrm>
          <a:prstGeom prst="rect">
            <a:avLst/>
          </a:prstGeom>
        </p:spPr>
      </p:pic>
      <p:pic>
        <p:nvPicPr>
          <p:cNvPr id="4" name="Рисунок 3" descr="знак=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509" y="168165"/>
            <a:ext cx="7372351" cy="23431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76857" y="0"/>
            <a:ext cx="341586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Georgia" pitchFamily="18" charset="0"/>
              </a:rPr>
              <a:t>Тест</a:t>
            </a:r>
            <a:r>
              <a:rPr lang="ru-RU" sz="2000" dirty="0" smtClean="0">
                <a:latin typeface="Georgia" pitchFamily="18" charset="0"/>
              </a:rPr>
              <a:t> по теме</a:t>
            </a:r>
          </a:p>
          <a:p>
            <a:pPr algn="ctr"/>
            <a:r>
              <a:rPr lang="ru-RU" sz="2000" dirty="0" smtClean="0">
                <a:latin typeface="Georgia" pitchFamily="18" charset="0"/>
              </a:rPr>
              <a:t> «Кодирование информации» </a:t>
            </a:r>
          </a:p>
          <a:p>
            <a:pPr algn="ctr"/>
            <a:r>
              <a:rPr lang="ru-RU" sz="2000" dirty="0" smtClean="0">
                <a:latin typeface="Georgia" pitchFamily="18" charset="0"/>
              </a:rPr>
              <a:t>                в ПМК «ЗНАК»</a:t>
            </a:r>
          </a:p>
          <a:p>
            <a:pPr algn="ctr"/>
            <a:endParaRPr lang="ru-RU" dirty="0">
              <a:solidFill>
                <a:srgbClr val="1010E0"/>
              </a:solidFill>
            </a:endParaRPr>
          </a:p>
        </p:txBody>
      </p:sp>
      <p:pic>
        <p:nvPicPr>
          <p:cNvPr id="6" name="Рисунок 6" descr="меню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957" y="4216295"/>
            <a:ext cx="3219451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o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725"/>
            <a:ext cx="9353550" cy="6391275"/>
          </a:xfrm>
          <a:prstGeom prst="rect">
            <a:avLst/>
          </a:prstGeom>
        </p:spPr>
      </p:pic>
      <p:pic>
        <p:nvPicPr>
          <p:cNvPr id="2" name="Рисунок 1" descr="d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903" y="2024502"/>
            <a:ext cx="6105525" cy="2171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5158" y="0"/>
            <a:ext cx="1090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Bookman Old Style" pitchFamily="18" charset="0"/>
              </a:rPr>
              <a:t>Дистанционные технологии для подготовки к уроку ученикам</a:t>
            </a:r>
            <a:endParaRPr lang="ru-RU" sz="2400" dirty="0"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65481" y="1173796"/>
            <a:ext cx="2901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eaLnBrk="0" hangingPunct="0">
              <a:buFontTx/>
              <a:buChar char="•"/>
            </a:pPr>
            <a:r>
              <a:rPr lang="en-US" dirty="0" smtClean="0">
                <a:latin typeface="Georgia" pitchFamily="18" charset="0"/>
                <a:ea typeface="Calibri" pitchFamily="34" charset="0"/>
                <a:cs typeface="Times New Roman" pitchFamily="18" charset="0"/>
                <a:hlinkClick r:id="rId4"/>
              </a:rPr>
              <a:t>http</a:t>
            </a:r>
            <a:r>
              <a:rPr lang="ru-RU" dirty="0" smtClean="0">
                <a:latin typeface="Georgia" pitchFamily="18" charset="0"/>
                <a:ea typeface="Calibri" pitchFamily="34" charset="0"/>
                <a:cs typeface="Times New Roman" pitchFamily="18" charset="0"/>
                <a:hlinkClick r:id="rId4"/>
              </a:rPr>
              <a:t>://</a:t>
            </a:r>
            <a:r>
              <a:rPr lang="en-US" dirty="0" smtClean="0">
                <a:latin typeface="Georgia" pitchFamily="18" charset="0"/>
                <a:ea typeface="Calibri" pitchFamily="34" charset="0"/>
                <a:cs typeface="Times New Roman" pitchFamily="18" charset="0"/>
                <a:hlinkClick r:id="rId4"/>
              </a:rPr>
              <a:t>www</a:t>
            </a:r>
            <a:r>
              <a:rPr lang="ru-RU" dirty="0" smtClean="0">
                <a:latin typeface="Georgia" pitchFamily="18" charset="0"/>
                <a:ea typeface="Calibri" pitchFamily="34" charset="0"/>
                <a:cs typeface="Times New Roman" pitchFamily="18" charset="0"/>
                <a:hlinkClick r:id="rId4"/>
              </a:rPr>
              <a:t>.</a:t>
            </a:r>
            <a:r>
              <a:rPr lang="en-US" dirty="0" smtClean="0">
                <a:latin typeface="Georgia" pitchFamily="18" charset="0"/>
                <a:ea typeface="Calibri" pitchFamily="34" charset="0"/>
                <a:cs typeface="Times New Roman" pitchFamily="18" charset="0"/>
                <a:hlinkClick r:id="rId4"/>
              </a:rPr>
              <a:t>do</a:t>
            </a:r>
            <a:r>
              <a:rPr lang="ru-RU" dirty="0" smtClean="0">
                <a:latin typeface="Georgia" pitchFamily="18" charset="0"/>
                <a:ea typeface="Calibri" pitchFamily="34" charset="0"/>
                <a:cs typeface="Times New Roman" pitchFamily="18" charset="0"/>
                <a:hlinkClick r:id="rId4"/>
              </a:rPr>
              <a:t>-</a:t>
            </a:r>
            <a:r>
              <a:rPr lang="en-US" dirty="0" smtClean="0">
                <a:latin typeface="Georgia" pitchFamily="18" charset="0"/>
                <a:ea typeface="Calibri" pitchFamily="34" charset="0"/>
                <a:cs typeface="Times New Roman" pitchFamily="18" charset="0"/>
                <a:hlinkClick r:id="rId4"/>
              </a:rPr>
              <a:t>inform</a:t>
            </a:r>
            <a:r>
              <a:rPr lang="ru-RU" dirty="0" smtClean="0">
                <a:latin typeface="Georgia" pitchFamily="18" charset="0"/>
                <a:ea typeface="Calibri" pitchFamily="34" charset="0"/>
                <a:cs typeface="Times New Roman" pitchFamily="18" charset="0"/>
                <a:hlinkClick r:id="rId4"/>
              </a:rPr>
              <a:t>.</a:t>
            </a:r>
            <a:r>
              <a:rPr lang="en-US" dirty="0" err="1" smtClean="0">
                <a:latin typeface="Georgia" pitchFamily="18" charset="0"/>
                <a:ea typeface="Calibri" pitchFamily="34" charset="0"/>
                <a:cs typeface="Times New Roman" pitchFamily="18" charset="0"/>
                <a:hlinkClick r:id="rId4"/>
              </a:rPr>
              <a:t>ru</a:t>
            </a:r>
            <a:endParaRPr lang="ru-RU" dirty="0" smtClean="0">
              <a:latin typeface="Georgia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1626" y="187084"/>
            <a:ext cx="253787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Georgia" pitchFamily="18" charset="0"/>
              </a:rPr>
              <a:t>Цели урока: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960120"/>
            <a:ext cx="11871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Georgia" pitchFamily="18" charset="0"/>
              </a:rPr>
              <a:t>Образовательные:</a:t>
            </a:r>
            <a:r>
              <a:rPr lang="ru-RU" sz="2400" dirty="0" smtClean="0">
                <a:latin typeface="Georgia" pitchFamily="18" charset="0"/>
              </a:rPr>
              <a:t>  проанализировать степень усвоения материала</a:t>
            </a:r>
          </a:p>
          <a:p>
            <a:endParaRPr lang="ru-RU" sz="2400" dirty="0" smtClean="0">
              <a:latin typeface="Georgia" pitchFamily="18" charset="0"/>
            </a:endParaRPr>
          </a:p>
          <a:p>
            <a:r>
              <a:rPr lang="ru-RU" sz="2400" b="1" i="1" dirty="0" smtClean="0">
                <a:latin typeface="Georgia" pitchFamily="18" charset="0"/>
              </a:rPr>
              <a:t>Развивающие:</a:t>
            </a:r>
            <a:r>
              <a:rPr lang="ru-RU" sz="2400" i="1" dirty="0" smtClean="0">
                <a:latin typeface="Georgia" pitchFamily="18" charset="0"/>
              </a:rPr>
              <a:t>  </a:t>
            </a:r>
            <a:r>
              <a:rPr lang="ru-RU" sz="2400" dirty="0" smtClean="0">
                <a:latin typeface="Georgia" pitchFamily="18" charset="0"/>
              </a:rPr>
              <a:t>Развить интерес к конкретной деятельности</a:t>
            </a:r>
          </a:p>
          <a:p>
            <a:endParaRPr lang="ru-RU" sz="2400" dirty="0" smtClean="0">
              <a:latin typeface="Georgia" pitchFamily="18" charset="0"/>
            </a:endParaRPr>
          </a:p>
          <a:p>
            <a:r>
              <a:rPr lang="ru-RU" sz="2400" b="1" i="1" dirty="0" smtClean="0">
                <a:latin typeface="Georgia" pitchFamily="18" charset="0"/>
              </a:rPr>
              <a:t>Воспитательные:</a:t>
            </a:r>
            <a:r>
              <a:rPr lang="ru-RU" sz="2400" dirty="0" smtClean="0">
                <a:latin typeface="Georgia" pitchFamily="18" charset="0"/>
              </a:rPr>
              <a:t> дать почувствовать, увидеть, что решая и выполняя всё более сложные задачи и упражнения, они продвигаются в своём  интеллектуальном, профессиональном и волевом развитии</a:t>
            </a:r>
            <a:endParaRPr lang="ru-RU" sz="2400" dirty="0"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3825240"/>
            <a:ext cx="7741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Georgia" pitchFamily="18" charset="0"/>
              </a:rPr>
              <a:t>Место урока </a:t>
            </a:r>
            <a:r>
              <a:rPr lang="ru-RU" sz="2400" dirty="0" smtClean="0">
                <a:latin typeface="Georgia" pitchFamily="18" charset="0"/>
              </a:rPr>
              <a:t>: Закрепление и контроль знаний</a:t>
            </a:r>
            <a:endParaRPr lang="ru-RU" sz="2400" dirty="0"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" y="4526280"/>
            <a:ext cx="7147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Georgia" pitchFamily="18" charset="0"/>
              </a:rPr>
              <a:t>Тип урока</a:t>
            </a:r>
            <a:r>
              <a:rPr lang="ru-RU" sz="2400" dirty="0" smtClean="0">
                <a:latin typeface="Georgia" pitchFamily="18" charset="0"/>
              </a:rPr>
              <a:t>: Комбинированный урок</a:t>
            </a:r>
            <a:endParaRPr lang="ru-RU" sz="2400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" y="5394960"/>
            <a:ext cx="11292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err="1" smtClean="0">
                <a:latin typeface="Georgia" pitchFamily="18" charset="0"/>
              </a:rPr>
              <a:t>Межпредметные</a:t>
            </a:r>
            <a:r>
              <a:rPr lang="ru-RU" sz="2400" b="1" i="1" dirty="0" smtClean="0">
                <a:latin typeface="Georgia" pitchFamily="18" charset="0"/>
              </a:rPr>
              <a:t> связи</a:t>
            </a:r>
            <a:r>
              <a:rPr lang="ru-RU" sz="2400" dirty="0" smtClean="0">
                <a:latin typeface="Georgia" pitchFamily="18" charset="0"/>
              </a:rPr>
              <a:t>: информатика, математика, логика</a:t>
            </a:r>
            <a:endParaRPr lang="ru-RU" sz="2400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р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502" y="0"/>
            <a:ext cx="8217859" cy="1555859"/>
          </a:xfrm>
          <a:prstGeom prst="rect">
            <a:avLst/>
          </a:prstGeom>
        </p:spPr>
      </p:pic>
      <p:pic>
        <p:nvPicPr>
          <p:cNvPr id="4" name="Рисунок 3" descr="срр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408" y="1490988"/>
            <a:ext cx="8107613" cy="536701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/>
          <p:cNvSpPr>
            <a:spLocks noChangeArrowheads="1"/>
          </p:cNvSpPr>
          <p:nvPr/>
        </p:nvSpPr>
        <p:spPr bwMode="auto">
          <a:xfrm>
            <a:off x="0" y="24935"/>
            <a:ext cx="1008160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Вывод:  </a:t>
            </a:r>
            <a:endParaRPr kumimoji="0" lang="ru-RU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lang="ru-RU" sz="2000" dirty="0" smtClean="0">
                <a:latin typeface="Georgia" pitchFamily="18" charset="0"/>
                <a:ea typeface="Calibri" pitchFamily="34" charset="0"/>
                <a:cs typeface="Times New Roman" pitchFamily="18" charset="0"/>
              </a:rPr>
              <a:t>Для подготовки урока и на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уроке  использованы различные виды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ЭОР: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Презентационные технологии</a:t>
            </a:r>
            <a:r>
              <a:rPr lang="ru-RU" sz="2000" dirty="0" smtClean="0">
                <a:latin typeface="Georgia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Интерактивные  презентации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с использованием 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VBA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2000" dirty="0" smtClean="0">
                <a:latin typeface="Georgia" pitchFamily="18" charset="0"/>
                <a:ea typeface="Calibri" pitchFamily="34" charset="0"/>
                <a:cs typeface="Times New Roman" pitchFamily="18" charset="0"/>
              </a:rPr>
              <a:t>Готовые программные продукты – ПМК «Мир информатики»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Тестовые программы  - ПМК «Знак»;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Интернет ресурсы – сайты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по подготовке к ОГЭ по информатике;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Технологии дистанционного обучения – авторский сайт </a:t>
            </a:r>
            <a:r>
              <a:rPr lang="en-US" sz="2000" dirty="0" smtClean="0">
                <a:latin typeface="Georgia" pitchFamily="18" charset="0"/>
                <a:ea typeface="Calibri" pitchFamily="34" charset="0"/>
                <a:cs typeface="Times New Roman" pitchFamily="18" charset="0"/>
              </a:rPr>
              <a:t>http://www.do-inform.ru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Текстовый документ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c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заданиями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ОГЭ;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2000" dirty="0" smtClean="0">
                <a:latin typeface="Georgia" pitchFamily="18" charset="0"/>
                <a:cs typeface="Times New Roman" pitchFamily="18" charset="0"/>
              </a:rPr>
              <a:t>Технологическая карта урока в формате электронных таблиц;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Times New Roman" pitchFamily="18" charset="0"/>
              </a:rPr>
              <a:t>Самоанализ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Times New Roman" pitchFamily="18" charset="0"/>
              </a:rPr>
              <a:t> урока в формате электронных таблиц.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3973150"/>
            <a:ext cx="1043123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Материал урока соответствует ФГОС, содержание доступно и актуально, учащиеся </a:t>
            </a:r>
            <a:r>
              <a:rPr lang="ru-RU" sz="1600" dirty="0" smtClean="0">
                <a:latin typeface="Georgia" pitchFamily="18" charset="0"/>
                <a:ea typeface="Calibri" pitchFamily="34" charset="0"/>
                <a:cs typeface="Times New Roman" pitchFamily="18" charset="0"/>
              </a:rPr>
              <a:t>используют различные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 формы работы, результат выполнения теста оценивается независимо от субъективности  учителя.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Занятие способствовало формированию ключевых компетенций в области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основ информатики, т.к. тема «Кодирование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информации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» занимает одно из ведущих направлений в разделах курса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и входит в обязательные задания в ОГЭ по информатике. </a:t>
            </a:r>
            <a:r>
              <a:rPr lang="ru-RU" sz="1600" dirty="0" smtClean="0">
                <a:latin typeface="Georgia" pitchFamily="18" charset="0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а занятии использованы практически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все возможные ИКТ – ресурсы, занятие было  активным и разнообразным, показало усвоение материала учениками и </a:t>
            </a:r>
          </a:p>
          <a:p>
            <a:pPr marL="0" marR="0" lvl="0" indent="269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их логическое мышление.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Цели урока выполнены и результаты получены, сформированы навыки самостоятельной работы, умения обобщать и систематизировать учебный материал.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1"/>
          <p:cNvSpPr>
            <a:spLocks noChangeArrowheads="1"/>
          </p:cNvSpPr>
          <p:nvPr/>
        </p:nvSpPr>
        <p:spPr bwMode="auto">
          <a:xfrm>
            <a:off x="367862" y="881543"/>
            <a:ext cx="1089593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Georgia" pitchFamily="18" charset="0"/>
                <a:ea typeface="Calibri" pitchFamily="34" charset="0"/>
                <a:cs typeface="Times New Roman" pitchFamily="18" charset="0"/>
              </a:rPr>
              <a:t>Литература и ссылки на сайты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lvl="0" defTabSz="914400">
              <a:buFont typeface="Arial" pitchFamily="34" charset="0"/>
              <a:buChar char="•"/>
            </a:pPr>
            <a:r>
              <a:rPr lang="en-US" sz="2000" dirty="0" smtClean="0">
                <a:latin typeface="Georgia" pitchFamily="18" charset="0"/>
                <a:hlinkClick r:id="rId2"/>
              </a:rPr>
              <a:t>http://inf-oge.sdamgia.ru/</a:t>
            </a:r>
            <a:endParaRPr lang="ru-RU" sz="2000" dirty="0" smtClean="0">
              <a:latin typeface="Georgia" pitchFamily="18" charset="0"/>
            </a:endParaRPr>
          </a:p>
          <a:p>
            <a:pPr lvl="0" defTabSz="914400">
              <a:buFont typeface="Arial" pitchFamily="34" charset="0"/>
              <a:buChar char="•"/>
            </a:pPr>
            <a:r>
              <a:rPr lang="en-US" sz="2000" dirty="0" smtClean="0">
                <a:latin typeface="Georgia" pitchFamily="18" charset="0"/>
                <a:cs typeface="Arial" pitchFamily="34" charset="0"/>
                <a:hlinkClick r:id="rId3"/>
              </a:rPr>
              <a:t>https://inf-oge.sdamgia.ru/test?theme=7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  <a:hlinkClick r:id="rId4"/>
              </a:rPr>
              <a:t>http://school-collection.edu.ru/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  <a:hlinkClick r:id="rId5"/>
              </a:rPr>
              <a:t>http://www.journal.edusite.ru/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  <a:hlinkClick r:id="rId6"/>
              </a:rPr>
              <a:t>http://uchcom.botik.ru/educ/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  <a:hlinkClick r:id="rId7"/>
              </a:rPr>
              <a:t>http://ru.wikipedia.org/wiki/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  <a:hlinkClick r:id="rId8"/>
              </a:rPr>
              <a:t>http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  <a:hlinkClick r:id="rId8"/>
              </a:rPr>
              <a:t>://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  <a:hlinkClick r:id="rId8"/>
              </a:rPr>
              <a:t>www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  <a:hlinkClick r:id="rId8"/>
              </a:rPr>
              <a:t>.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  <a:hlinkClick r:id="rId8"/>
              </a:rPr>
              <a:t>do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  <a:hlinkClick r:id="rId8"/>
              </a:rPr>
              <a:t>-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  <a:hlinkClick r:id="rId8"/>
              </a:rPr>
              <a:t>inform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  <a:hlinkClick r:id="rId8"/>
              </a:rPr>
              <a:t>.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  <a:hlinkClick r:id="rId8"/>
              </a:rPr>
              <a:t>ru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2000" dirty="0" smtClean="0">
                <a:latin typeface="Georgia" pitchFamily="18" charset="0"/>
                <a:cs typeface="Times New Roman" pitchFamily="18" charset="0"/>
              </a:rPr>
              <a:t>Лицензионный диск: «Мир информатики» Кирилл и </a:t>
            </a:r>
            <a:r>
              <a:rPr lang="ru-RU" sz="2000" dirty="0" err="1" smtClean="0">
                <a:latin typeface="Georgia" pitchFamily="18" charset="0"/>
                <a:cs typeface="Times New Roman" pitchFamily="18" charset="0"/>
              </a:rPr>
              <a:t>Мефодий</a:t>
            </a:r>
            <a:r>
              <a:rPr lang="ru-RU" sz="2000" dirty="0" smtClean="0">
                <a:latin typeface="Georgia" pitchFamily="18" charset="0"/>
                <a:cs typeface="Times New Roman" pitchFamily="18" charset="0"/>
              </a:rPr>
              <a:t>, </a:t>
            </a:r>
          </a:p>
          <a:p>
            <a:pPr lvl="0" defTabSz="914400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Times New Roman" pitchFamily="18" charset="0"/>
              </a:rPr>
              <a:t>Учебник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Times New Roman" pitchFamily="18" charset="0"/>
              </a:rPr>
              <a:t>Л.Л.Босова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Times New Roman" pitchFamily="18" charset="0"/>
              </a:rPr>
              <a:t>А.Ю.Босова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Times New Roman" pitchFamily="18" charset="0"/>
              </a:rPr>
              <a:t>«Информатика» </a:t>
            </a:r>
            <a:r>
              <a:rPr lang="ru-RU" sz="2000" dirty="0" smtClean="0">
                <a:latin typeface="Georgia" pitchFamily="18" charset="0"/>
                <a:cs typeface="Times New Roman" pitchFamily="18" charset="0"/>
              </a:rPr>
              <a:t>для 7 класса ФГОС, М,Бином,2014г.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1613" y="397818"/>
            <a:ext cx="2330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Georgia" pitchFamily="18" charset="0"/>
              </a:rPr>
              <a:t>Ход урока</a:t>
            </a:r>
            <a:endParaRPr lang="ru-RU" sz="2800" b="1" dirty="0"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2960" y="1341120"/>
            <a:ext cx="5501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Georgia" pitchFamily="18" charset="0"/>
              </a:rPr>
              <a:t>1.Организационный  этап</a:t>
            </a:r>
            <a:endParaRPr lang="ru-RU" sz="2400" dirty="0"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3920" y="222504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Georgia" pitchFamily="18" charset="0"/>
              </a:rPr>
              <a:t>2.Проверка домашнего задания ( в парах)</a:t>
            </a:r>
            <a:endParaRPr lang="ru-RU" sz="2400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5360" y="2987040"/>
            <a:ext cx="11932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Georgia" pitchFamily="18" charset="0"/>
              </a:rPr>
              <a:t>3. Закрепление изученного (решение готовых заданий и  заданий из ОГЭ </a:t>
            </a:r>
            <a:endParaRPr lang="ru-RU" sz="2400" dirty="0"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4880" y="3794760"/>
            <a:ext cx="10317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Georgia" pitchFamily="18" charset="0"/>
              </a:rPr>
              <a:t>4. Контроль и самоконтроль ( тестирование в системе «Знак</a:t>
            </a:r>
            <a:r>
              <a:rPr lang="ru-RU" sz="2400" dirty="0" smtClean="0">
                <a:latin typeface="Georgia" pitchFamily="18" charset="0"/>
              </a:rPr>
              <a:t>»)</a:t>
            </a:r>
            <a:endParaRPr lang="ru-RU" sz="2400" dirty="0"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4709160"/>
            <a:ext cx="204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Georgia" pitchFamily="18" charset="0"/>
              </a:rPr>
              <a:t>5.Рефлексия</a:t>
            </a:r>
            <a:endParaRPr lang="ru-RU" sz="2400" dirty="0">
              <a:latin typeface="Georgia" pitchFamily="18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98280" y="4832985"/>
            <a:ext cx="2773680" cy="1749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88040" y="0"/>
            <a:ext cx="1203960" cy="937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8680" y="472440"/>
            <a:ext cx="486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Georgia" pitchFamily="18" charset="0"/>
              </a:rPr>
              <a:t>Домашнее задание</a:t>
            </a:r>
            <a:endParaRPr lang="ru-RU" sz="2800" b="1" dirty="0"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160" y="16764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Georgia" pitchFamily="18" charset="0"/>
              </a:rPr>
              <a:t>Закодировать пословицу, поговорку или любую информацию и  творчески оформить на листе А4.   </a:t>
            </a:r>
            <a:endParaRPr lang="ru-RU" sz="2400" dirty="0">
              <a:latin typeface="Georgia" pitchFamily="18" charset="0"/>
            </a:endParaRPr>
          </a:p>
        </p:txBody>
      </p:sp>
      <p:pic>
        <p:nvPicPr>
          <p:cNvPr id="1026" name="Picture 2" descr="ÐÐ°ÑÑÐ¸Ð½ÐºÐ¸ Ð¿Ð¾ Ð·Ð°Ð¿ÑÐ¾ÑÑ Ð¿Ð¾ÑÐ»Ð¾Ð²Ð¸ÑÑ Ð¸ Ð¿Ð¾Ð³Ð¾Ð²Ð¾ÑÐº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91525" y="0"/>
            <a:ext cx="3800475" cy="2209801"/>
          </a:xfrm>
          <a:prstGeom prst="rect">
            <a:avLst/>
          </a:prstGeom>
          <a:noFill/>
        </p:spPr>
      </p:pic>
      <p:pic>
        <p:nvPicPr>
          <p:cNvPr id="1028" name="Picture 4" descr="ÐÐ°ÑÑÐ¸Ð½ÐºÐ¸ Ð¿Ð¾ Ð·Ð°Ð¿ÑÐ¾ÑÑ Ð¿Ð¾ÑÐ»Ð¾Ð²Ð¸ÑÑ Ð¸ Ð¿Ð¾Ð³Ð¾Ð²Ð¾ÑÐºÐ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2815590"/>
            <a:ext cx="4617720" cy="3463290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4420" y="2833688"/>
            <a:ext cx="41910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шифр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599087" cy="3676451"/>
          </a:xfrm>
          <a:prstGeom prst="rect">
            <a:avLst/>
          </a:prstGeom>
        </p:spPr>
      </p:pic>
      <p:pic>
        <p:nvPicPr>
          <p:cNvPr id="6" name="Рисунок 5" descr="шифр 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44368" y="-592512"/>
            <a:ext cx="2858816" cy="4043841"/>
          </a:xfrm>
          <a:prstGeom prst="rect">
            <a:avLst/>
          </a:prstGeom>
        </p:spPr>
      </p:pic>
      <p:pic>
        <p:nvPicPr>
          <p:cNvPr id="7" name="Рисунок 6" descr="шифр 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994796" y="-523458"/>
            <a:ext cx="2525637" cy="3572555"/>
          </a:xfrm>
          <a:prstGeom prst="rect">
            <a:avLst/>
          </a:prstGeom>
        </p:spPr>
      </p:pic>
      <p:pic>
        <p:nvPicPr>
          <p:cNvPr id="8" name="Рисунок 7" descr="шифр 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6639" y="2617076"/>
            <a:ext cx="2998145" cy="4240924"/>
          </a:xfrm>
          <a:prstGeom prst="rect">
            <a:avLst/>
          </a:prstGeom>
        </p:spPr>
      </p:pic>
      <p:pic>
        <p:nvPicPr>
          <p:cNvPr id="9" name="Рисунок 8" descr="шифр 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185" y="0"/>
            <a:ext cx="2849538" cy="4030717"/>
          </a:xfrm>
          <a:prstGeom prst="rect">
            <a:avLst/>
          </a:prstGeom>
        </p:spPr>
      </p:pic>
      <p:pic>
        <p:nvPicPr>
          <p:cNvPr id="10" name="Рисунок 9" descr="шифр 6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63614"/>
            <a:ext cx="2611767" cy="3694386"/>
          </a:xfrm>
          <a:prstGeom prst="rect">
            <a:avLst/>
          </a:prstGeom>
        </p:spPr>
      </p:pic>
      <p:pic>
        <p:nvPicPr>
          <p:cNvPr id="11" name="Рисунок 10" descr="шифр 5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464712" y="3425707"/>
            <a:ext cx="2843048" cy="4021538"/>
          </a:xfrm>
          <a:prstGeom prst="rect">
            <a:avLst/>
          </a:prstGeom>
        </p:spPr>
      </p:pic>
      <p:pic>
        <p:nvPicPr>
          <p:cNvPr id="12" name="Рисунок 11" descr="шифр 4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2779027" y="2156786"/>
            <a:ext cx="2486347" cy="3516978"/>
          </a:xfrm>
          <a:prstGeom prst="rect">
            <a:avLst/>
          </a:prstGeom>
        </p:spPr>
      </p:pic>
      <p:pic>
        <p:nvPicPr>
          <p:cNvPr id="13" name="Рисунок 12" descr="шифр 3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2662185" y="4404611"/>
            <a:ext cx="2032200" cy="287457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1390651" y="908053"/>
            <a:ext cx="1041823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61938" algn="just"/>
            <a:r>
              <a:rPr lang="ru-RU" sz="2400" dirty="0">
                <a:latin typeface="Georgia" pitchFamily="18" charset="0"/>
              </a:rPr>
              <a:t>Люди  используют отдельные знаки и знаковые системы.</a:t>
            </a:r>
          </a:p>
          <a:p>
            <a:pPr indent="261938" algn="just"/>
            <a:r>
              <a:rPr lang="ru-RU" sz="2400" b="1" i="1" dirty="0">
                <a:latin typeface="Georgia" pitchFamily="18" charset="0"/>
              </a:rPr>
              <a:t>Знаковая система </a:t>
            </a:r>
            <a:r>
              <a:rPr lang="ru-RU" sz="2400" dirty="0">
                <a:latin typeface="Georgia" pitchFamily="18" charset="0"/>
              </a:rPr>
              <a:t>определяется множеством всех входящих в неё знаков (алфавитом) и правилами оперирования этими знаками.</a:t>
            </a:r>
          </a:p>
        </p:txBody>
      </p:sp>
      <p:sp>
        <p:nvSpPr>
          <p:cNvPr id="23554" name="Заголовок 2"/>
          <p:cNvSpPr>
            <a:spLocks/>
          </p:cNvSpPr>
          <p:nvPr/>
        </p:nvSpPr>
        <p:spPr bwMode="auto">
          <a:xfrm>
            <a:off x="3277260" y="182880"/>
            <a:ext cx="7017624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>
                <a:solidFill>
                  <a:schemeClr val="tx2"/>
                </a:solidFill>
                <a:latin typeface="Georgia" pitchFamily="18" charset="0"/>
              </a:rPr>
              <a:t>Знаки и знаковые системы</a:t>
            </a:r>
          </a:p>
        </p:txBody>
      </p:sp>
      <p:pic>
        <p:nvPicPr>
          <p:cNvPr id="22539" name="Picture 11" descr="Алфавит латинский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9FFFF"/>
              </a:clrFrom>
              <a:clrTo>
                <a:srgbClr val="F9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01089" y="2703463"/>
            <a:ext cx="4216400" cy="368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31315" y="867263"/>
            <a:ext cx="91960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dirty="0" smtClean="0">
                <a:latin typeface="Georgia" pitchFamily="18" charset="0"/>
              </a:rPr>
              <a:t>В процессах восприятия, передачи и хранения информации живыми организмами, человеком и техническими устройствами происходит ее кодирование</a:t>
            </a:r>
            <a:endParaRPr lang="ru-RU" sz="2800" dirty="0"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73546" y="2906796"/>
            <a:ext cx="94190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latin typeface="Georgia" pitchFamily="18" charset="0"/>
              </a:rPr>
              <a:t>Код – набор условных обозначений для   </a:t>
            </a:r>
          </a:p>
          <a:p>
            <a:pPr>
              <a:defRPr/>
            </a:pPr>
            <a:r>
              <a:rPr lang="ru-RU" sz="2800" dirty="0">
                <a:latin typeface="Georgia" pitchFamily="18" charset="0"/>
              </a:rPr>
              <a:t>          представления информации</a:t>
            </a:r>
          </a:p>
          <a:p>
            <a:pPr>
              <a:defRPr/>
            </a:pPr>
            <a:r>
              <a:rPr lang="ru-RU" sz="2800" dirty="0">
                <a:latin typeface="Georgia" pitchFamily="18" charset="0"/>
              </a:rPr>
              <a:t>Кодирование – процесс представления </a:t>
            </a:r>
          </a:p>
          <a:p>
            <a:pPr>
              <a:defRPr/>
            </a:pPr>
            <a:r>
              <a:rPr lang="ru-RU" sz="2800" dirty="0">
                <a:latin typeface="Georgia" pitchFamily="18" charset="0"/>
              </a:rPr>
              <a:t>                          информации в виде кода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53344" y="4975413"/>
            <a:ext cx="88522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dirty="0" smtClean="0">
                <a:latin typeface="Georgia" pitchFamily="18" charset="0"/>
              </a:rPr>
              <a:t>Кодировать информацию можно различными способами: устно; письменно; жестами или сигналами любой другой природы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29178" y="211574"/>
            <a:ext cx="54489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Georgia" pitchFamily="18" charset="0"/>
              </a:rPr>
              <a:t>Знаки и знаковые системы</a:t>
            </a:r>
            <a:endParaRPr lang="ru-RU" sz="2800" b="1" dirty="0">
              <a:solidFill>
                <a:schemeClr val="tx2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5"/>
          <p:cNvSpPr>
            <a:spLocks noChangeArrowheads="1" noChangeShapeType="1" noTextEdit="1"/>
          </p:cNvSpPr>
          <p:nvPr/>
        </p:nvSpPr>
        <p:spPr bwMode="auto">
          <a:xfrm>
            <a:off x="4232369" y="404815"/>
            <a:ext cx="281613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200" kern="10" dirty="0">
              <a:ln w="952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latin typeface="Georgia" pitchFamily="18" charset="0"/>
              <a:cs typeface="Arial"/>
            </a:endParaRPr>
          </a:p>
        </p:txBody>
      </p:sp>
      <p:pic>
        <p:nvPicPr>
          <p:cNvPr id="6147" name="Picture 7" descr="ierogl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2562" y="1329559"/>
            <a:ext cx="2166169" cy="258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9" descr="no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60657" y="319544"/>
            <a:ext cx="38354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1" descr="gobli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92597" y="2390504"/>
            <a:ext cx="3254904" cy="402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2" descr="roset_stone_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15615" y="1539766"/>
            <a:ext cx="4654260" cy="49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13" descr="dabbfddb71123233f195104decf8b7b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2280" y="4259241"/>
            <a:ext cx="2933395" cy="19313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17520" y="304800"/>
            <a:ext cx="2621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Georgia" pitchFamily="18" charset="0"/>
              </a:rPr>
              <a:t>Примеры</a:t>
            </a:r>
            <a:endParaRPr lang="ru-RU" sz="28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1450426" y="806424"/>
            <a:ext cx="10741574" cy="2031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b="1" dirty="0">
                <a:latin typeface="Georgia" pitchFamily="18" charset="0"/>
              </a:rPr>
              <a:t>Морзе (</a:t>
            </a:r>
            <a:r>
              <a:rPr lang="ru-RU" b="1" dirty="0" err="1">
                <a:latin typeface="Georgia" pitchFamily="18" charset="0"/>
              </a:rPr>
              <a:t>Morse</a:t>
            </a:r>
            <a:r>
              <a:rPr lang="ru-RU" b="1" dirty="0">
                <a:latin typeface="Georgia" pitchFamily="18" charset="0"/>
              </a:rPr>
              <a:t>) </a:t>
            </a:r>
            <a:r>
              <a:rPr lang="ru-RU" b="1" dirty="0" err="1">
                <a:latin typeface="Georgia" pitchFamily="18" charset="0"/>
              </a:rPr>
              <a:t>Сэмюэл</a:t>
            </a:r>
            <a:r>
              <a:rPr lang="ru-RU" b="1" dirty="0">
                <a:latin typeface="Georgia" pitchFamily="18" charset="0"/>
              </a:rPr>
              <a:t> </a:t>
            </a:r>
            <a:r>
              <a:rPr lang="ru-RU" b="1" dirty="0" err="1">
                <a:latin typeface="Georgia" pitchFamily="18" charset="0"/>
              </a:rPr>
              <a:t>Финли</a:t>
            </a:r>
            <a:r>
              <a:rPr lang="ru-RU" b="1" dirty="0">
                <a:latin typeface="Georgia" pitchFamily="18" charset="0"/>
              </a:rPr>
              <a:t> Бриз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i="1" dirty="0">
                <a:latin typeface="Georgia" pitchFamily="18" charset="0"/>
              </a:rPr>
              <a:t>(1791 – 1872)</a:t>
            </a:r>
            <a:r>
              <a:rPr lang="ru-RU" dirty="0">
                <a:latin typeface="Georgia" pitchFamily="18" charset="0"/>
              </a:rPr>
              <a:t>, американский художники и изобретатель. В 1837 году изобрел электромеханический телеграфный аппарат. В </a:t>
            </a:r>
            <a:r>
              <a:rPr lang="ru-RU" b="1" dirty="0">
                <a:latin typeface="Georgia" pitchFamily="18" charset="0"/>
              </a:rPr>
              <a:t>1838</a:t>
            </a:r>
            <a:r>
              <a:rPr lang="ru-RU" dirty="0">
                <a:latin typeface="Georgia" pitchFamily="18" charset="0"/>
              </a:rPr>
              <a:t> г. разработал телеграфный код (азбука Морзе). </a:t>
            </a:r>
            <a:br>
              <a:rPr lang="ru-RU" dirty="0">
                <a:latin typeface="Georgia" pitchFamily="18" charset="0"/>
              </a:rPr>
            </a:br>
            <a:r>
              <a:rPr lang="ru-RU" b="1" dirty="0">
                <a:latin typeface="Georgia" pitchFamily="18" charset="0"/>
              </a:rPr>
              <a:t>Азбука Морзе</a:t>
            </a:r>
            <a:r>
              <a:rPr lang="ru-RU" dirty="0">
                <a:latin typeface="Georgia" pitchFamily="18" charset="0"/>
              </a:rPr>
              <a:t> – неравномерный телеграфный код, в </a:t>
            </a:r>
            <a:r>
              <a:rPr lang="ru-RU" dirty="0" smtClean="0">
                <a:latin typeface="Georgia" pitchFamily="18" charset="0"/>
              </a:rPr>
              <a:t>котором каждая </a:t>
            </a:r>
            <a:r>
              <a:rPr lang="ru-RU" dirty="0">
                <a:latin typeface="Georgia" pitchFamily="18" charset="0"/>
              </a:rPr>
              <a:t>буква или знак представлена своей комбинацией </a:t>
            </a:r>
            <a:r>
              <a:rPr lang="ru-RU" dirty="0" smtClean="0">
                <a:latin typeface="Georgia" pitchFamily="18" charset="0"/>
              </a:rPr>
              <a:t>коротких </a:t>
            </a:r>
            <a:r>
              <a:rPr lang="ru-RU" dirty="0">
                <a:latin typeface="Georgia" pitchFamily="18" charset="0"/>
              </a:rPr>
              <a:t>элементарных посылок электрического тока (точек) </a:t>
            </a:r>
            <a:endParaRPr lang="ru-RU" dirty="0" smtClean="0">
              <a:latin typeface="Georgia" pitchFamily="18" charset="0"/>
            </a:endParaRPr>
          </a:p>
          <a:p>
            <a:pPr>
              <a:spcBef>
                <a:spcPts val="0"/>
              </a:spcBef>
            </a:pPr>
            <a:r>
              <a:rPr lang="ru-RU" dirty="0" smtClean="0">
                <a:latin typeface="Georgia" pitchFamily="18" charset="0"/>
              </a:rPr>
              <a:t>и </a:t>
            </a:r>
            <a:r>
              <a:rPr lang="ru-RU" dirty="0">
                <a:latin typeface="Georgia" pitchFamily="18" charset="0"/>
              </a:rPr>
              <a:t>элементарных посылок утроенной продолжительности (тире). </a:t>
            </a:r>
          </a:p>
          <a:p>
            <a:pPr>
              <a:spcBef>
                <a:spcPts val="0"/>
              </a:spcBef>
            </a:pPr>
            <a:r>
              <a:rPr lang="ru-RU" dirty="0" smtClean="0">
                <a:latin typeface="Georgia" pitchFamily="18" charset="0"/>
              </a:rPr>
              <a:t>Так </a:t>
            </a:r>
            <a:r>
              <a:rPr lang="ru-RU" dirty="0">
                <a:latin typeface="Georgia" pitchFamily="18" charset="0"/>
              </a:rPr>
              <a:t>выглядел аппарат Морзе</a:t>
            </a:r>
          </a:p>
        </p:txBody>
      </p:sp>
      <p:pic>
        <p:nvPicPr>
          <p:cNvPr id="7172" name="Picture 7" descr="telegra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3547" y="3300248"/>
            <a:ext cx="5754509" cy="3063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8"/>
          <p:cNvSpPr txBox="1">
            <a:spLocks noChangeArrowheads="1"/>
          </p:cNvSpPr>
          <p:nvPr/>
        </p:nvSpPr>
        <p:spPr bwMode="auto">
          <a:xfrm>
            <a:off x="5903384" y="2060576"/>
            <a:ext cx="1919816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ru-RU"/>
          </a:p>
        </p:txBody>
      </p:sp>
      <p:graphicFrame>
        <p:nvGraphicFramePr>
          <p:cNvPr id="84187" name="Group 219"/>
          <p:cNvGraphicFramePr>
            <a:graphicFrameLocks noGrp="1"/>
          </p:cNvGraphicFramePr>
          <p:nvPr/>
        </p:nvGraphicFramePr>
        <p:xfrm>
          <a:off x="7493876" y="2511973"/>
          <a:ext cx="4698124" cy="4732130"/>
        </p:xfrm>
        <a:graphic>
          <a:graphicData uri="http://schemas.openxmlformats.org/drawingml/2006/table">
            <a:tbl>
              <a:tblPr/>
              <a:tblGrid>
                <a:gridCol w="1470486"/>
                <a:gridCol w="1518263"/>
                <a:gridCol w="1709375"/>
              </a:tblGrid>
              <a:tr h="360893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 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 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 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893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  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 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 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893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 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 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893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 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 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 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3970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 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 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Ъ 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893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 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 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Ы 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893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 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Ь 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893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 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 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 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893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 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893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Й 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 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 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4024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 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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480560" y="228600"/>
            <a:ext cx="2840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Georgia" pitchFamily="18" charset="0"/>
              </a:rPr>
              <a:t>Азбука Морзе</a:t>
            </a:r>
            <a:endParaRPr lang="ru-RU" sz="28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5153</TotalTime>
  <Words>846</Words>
  <Application>Microsoft Office PowerPoint</Application>
  <PresentationFormat>Произвольный</PresentationFormat>
  <Paragraphs>124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Солнцестояние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Кодирование и декодирование информации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126</cp:revision>
  <dcterms:created xsi:type="dcterms:W3CDTF">2013-10-11T19:34:09Z</dcterms:created>
  <dcterms:modified xsi:type="dcterms:W3CDTF">2018-03-29T07:37:09Z</dcterms:modified>
</cp:coreProperties>
</file>