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69" r:id="rId3"/>
    <p:sldId id="257" r:id="rId4"/>
    <p:sldId id="258" r:id="rId5"/>
    <p:sldId id="261" r:id="rId6"/>
    <p:sldId id="259" r:id="rId7"/>
    <p:sldId id="260" r:id="rId8"/>
    <p:sldId id="270" r:id="rId9"/>
    <p:sldId id="271" r:id="rId10"/>
    <p:sldId id="262" r:id="rId11"/>
    <p:sldId id="263" r:id="rId12"/>
    <p:sldId id="264" r:id="rId13"/>
    <p:sldId id="266" r:id="rId14"/>
    <p:sldId id="268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ксана Ананьева" initials="Оксана" lastIdx="2" clrIdx="0">
    <p:extLst>
      <p:ext uri="{19B8F6BF-5375-455C-9EA6-DF929625EA0E}">
        <p15:presenceInfo xmlns:p15="http://schemas.microsoft.com/office/powerpoint/2012/main" userId="Оксана Ананье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80D9162-BC3F-4C47-A5B9-62DA88C7166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99FAB65-93C0-4B83-87C6-9730EED31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6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9162-BC3F-4C47-A5B9-62DA88C7166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AB65-93C0-4B83-87C6-9730EED31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80D9162-BC3F-4C47-A5B9-62DA88C7166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9FAB65-93C0-4B83-87C6-9730EED31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75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80D9162-BC3F-4C47-A5B9-62DA88C7166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9FAB65-93C0-4B83-87C6-9730EED316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47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80D9162-BC3F-4C47-A5B9-62DA88C7166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9FAB65-93C0-4B83-87C6-9730EED31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708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9162-BC3F-4C47-A5B9-62DA88C7166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AB65-93C0-4B83-87C6-9730EED31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18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9162-BC3F-4C47-A5B9-62DA88C7166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AB65-93C0-4B83-87C6-9730EED31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83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9162-BC3F-4C47-A5B9-62DA88C7166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AB65-93C0-4B83-87C6-9730EED31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293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80D9162-BC3F-4C47-A5B9-62DA88C7166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9FAB65-93C0-4B83-87C6-9730EED31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6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9162-BC3F-4C47-A5B9-62DA88C7166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AB65-93C0-4B83-87C6-9730EED31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11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80D9162-BC3F-4C47-A5B9-62DA88C7166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9FAB65-93C0-4B83-87C6-9730EED31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0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9162-BC3F-4C47-A5B9-62DA88C7166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AB65-93C0-4B83-87C6-9730EED31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2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9162-BC3F-4C47-A5B9-62DA88C7166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AB65-93C0-4B83-87C6-9730EED31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1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9162-BC3F-4C47-A5B9-62DA88C7166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AB65-93C0-4B83-87C6-9730EED31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4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9162-BC3F-4C47-A5B9-62DA88C7166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AB65-93C0-4B83-87C6-9730EED31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6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9162-BC3F-4C47-A5B9-62DA88C7166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AB65-93C0-4B83-87C6-9730EED31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9162-BC3F-4C47-A5B9-62DA88C7166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AB65-93C0-4B83-87C6-9730EED31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4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D9162-BC3F-4C47-A5B9-62DA88C7166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FAB65-93C0-4B83-87C6-9730EED31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50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FCDC2-C0D2-4881-B114-89C22B56B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1644379"/>
            <a:ext cx="9230139" cy="90003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ИМИДЖ ПЕДАГОГА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C7CB28-829C-4147-A2DF-42A6AF484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3286539"/>
            <a:ext cx="5817704" cy="2690191"/>
          </a:xfrm>
        </p:spPr>
        <p:txBody>
          <a:bodyPr>
            <a:normAutofit/>
          </a:bodyPr>
          <a:lstStyle/>
          <a:p>
            <a:r>
              <a:rPr lang="ru-RU" dirty="0"/>
              <a:t>Ананьева Оксана Александровна</a:t>
            </a:r>
          </a:p>
          <a:p>
            <a:r>
              <a:rPr lang="ru-RU" dirty="0"/>
              <a:t>Аспирант кафедры психологии развития и образования РГПУ им. А.И. Герцена.</a:t>
            </a:r>
          </a:p>
          <a:p>
            <a:r>
              <a:rPr lang="ru-RU" dirty="0"/>
              <a:t>Стилист-имиджмейкер</a:t>
            </a:r>
          </a:p>
          <a:p>
            <a:r>
              <a:rPr lang="ru-RU" dirty="0"/>
              <a:t>Преподаватель психологии делового общения</a:t>
            </a:r>
          </a:p>
        </p:txBody>
      </p:sp>
    </p:spTree>
    <p:extLst>
      <p:ext uri="{BB962C8B-B14F-4D97-AF65-F5344CB8AC3E}">
        <p14:creationId xmlns:p14="http://schemas.microsoft.com/office/powerpoint/2010/main" val="2331470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7410EBB-4D38-4FCF-A490-177E11590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88" y="233648"/>
            <a:ext cx="4347415" cy="6390703"/>
          </a:xfrm>
          <a:prstGeom prst="rect">
            <a:avLst/>
          </a:prstGeom>
        </p:spPr>
      </p:pic>
      <p:pic>
        <p:nvPicPr>
          <p:cNvPr id="3074" name="Picture 2" descr="Элегантные деловые луки 2021-2022: офисная мода для истинных леди">
            <a:extLst>
              <a:ext uri="{FF2B5EF4-FFF2-40B4-BE49-F238E27FC236}">
                <a16:creationId xmlns:a16="http://schemas.microsoft.com/office/drawing/2014/main" id="{9F78C8DB-2C58-429A-A0D4-20966DC8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01" y="135120"/>
            <a:ext cx="4647717" cy="640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1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7D2254-78D7-4B6F-8FB9-4FBB56E74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76" y="1380526"/>
            <a:ext cx="10350841" cy="3848764"/>
          </a:xfrm>
          <a:prstGeom prst="rect">
            <a:avLst/>
          </a:prstGeom>
        </p:spPr>
      </p:pic>
      <p:pic>
        <p:nvPicPr>
          <p:cNvPr id="1026" name="Picture 2" descr="Элегантные деловые луки 2021-2022: офисная мода для истинных леди">
            <a:extLst>
              <a:ext uri="{FF2B5EF4-FFF2-40B4-BE49-F238E27FC236}">
                <a16:creationId xmlns:a16="http://schemas.microsoft.com/office/drawing/2014/main" id="{3318AF92-3F9C-467C-80DB-8124F8DA2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44117"/>
            <a:ext cx="4373216" cy="655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595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DDB7494-477F-4853-9DE4-F9C2A1BBC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802" y="3556801"/>
            <a:ext cx="8614395" cy="12985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4894F2-5C4D-4933-9C7E-E3515326B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602" y="168469"/>
            <a:ext cx="4704764" cy="6342414"/>
          </a:xfrm>
          <a:prstGeom prst="rect">
            <a:avLst/>
          </a:prstGeom>
        </p:spPr>
      </p:pic>
      <p:pic>
        <p:nvPicPr>
          <p:cNvPr id="2052" name="Picture 4" descr="Элегантные деловые луки 2021-2022: офисная мода для истинных леди">
            <a:extLst>
              <a:ext uri="{FF2B5EF4-FFF2-40B4-BE49-F238E27FC236}">
                <a16:creationId xmlns:a16="http://schemas.microsoft.com/office/drawing/2014/main" id="{C150AFE5-8A9F-4A0C-AC9A-BE71D7855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201173"/>
            <a:ext cx="4837285" cy="635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87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ображение 1 из Off-White однобортный блейзер в ломаную клетку">
            <a:extLst>
              <a:ext uri="{FF2B5EF4-FFF2-40B4-BE49-F238E27FC236}">
                <a16:creationId xmlns:a16="http://schemas.microsoft.com/office/drawing/2014/main" id="{02490C94-8E03-45DD-AAED-5B8FE35CEF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88" y="255728"/>
            <a:ext cx="4757529" cy="63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232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aint Laurent юбка миди А-силуэта">
            <a:extLst>
              <a:ext uri="{FF2B5EF4-FFF2-40B4-BE49-F238E27FC236}">
                <a16:creationId xmlns:a16="http://schemas.microsoft.com/office/drawing/2014/main" id="{60B75E0D-2EFA-4DE2-A5ED-8B0F26AC75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210" y="558420"/>
            <a:ext cx="4303718" cy="574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246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F90C1-2CEB-49EA-B7ED-6D0499BF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764373"/>
            <a:ext cx="10724322" cy="1293028"/>
          </a:xfrm>
        </p:spPr>
        <p:txBody>
          <a:bodyPr/>
          <a:lstStyle/>
          <a:p>
            <a:pPr algn="ctr"/>
            <a:r>
              <a:rPr lang="ru-RU" b="1" dirty="0"/>
              <a:t>Создай свой деловой стиль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7C7002-607D-4FCE-A8C1-CE70D6004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97095"/>
            <a:ext cx="10326757" cy="129302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5400" dirty="0"/>
              <a:t>   </a:t>
            </a:r>
            <a:r>
              <a:rPr lang="en-US" sz="5400" dirty="0"/>
              <a:t>https://www.farfetch.com/ru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48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A82EBC63-C072-48A3-B566-14B95DCD22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2" y="1218060"/>
            <a:ext cx="7288696" cy="485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2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72F23-4563-4626-AA07-2936B1C33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028"/>
          </a:xfrm>
        </p:spPr>
        <p:txBody>
          <a:bodyPr/>
          <a:lstStyle/>
          <a:p>
            <a:pPr algn="ctr"/>
            <a:r>
              <a:rPr lang="ru-RU" b="1" dirty="0"/>
              <a:t>Что такое имидж?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B869D3-E4F5-4C10-A2E6-B9EC2DD69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( с англ. </a:t>
            </a:r>
            <a:r>
              <a:rPr lang="en-US" dirty="0"/>
              <a:t>Image – </a:t>
            </a:r>
            <a:r>
              <a:rPr lang="ru-RU" dirty="0"/>
              <a:t>образ, изображение) – целенаправленно формируемый образ какого-либо лица, явления, предмета, призванный оказать эмоционально-психологическое  воздействие на какого-либо, с целью популяризации, рекламы, обретения устойчивого признания, авторитета.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- это искусственно созданный образ в расчете на конкретную группу людей или умение управлять впечатлениями  (В. М. Шепель)</a:t>
            </a:r>
          </a:p>
        </p:txBody>
      </p:sp>
    </p:spTree>
    <p:extLst>
      <p:ext uri="{BB962C8B-B14F-4D97-AF65-F5344CB8AC3E}">
        <p14:creationId xmlns:p14="http://schemas.microsoft.com/office/powerpoint/2010/main" val="330482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9280F-6D0B-4FEF-8A76-580525FE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0" y="764373"/>
            <a:ext cx="10711070" cy="129302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Алгоритм формирования персонального имиджа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B5C951-ACEF-4750-BB74-7A4495D9B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u="sng" dirty="0"/>
          </a:p>
          <a:p>
            <a:pPr marL="0" indent="0" algn="ctr">
              <a:buNone/>
            </a:pPr>
            <a:r>
              <a:rPr lang="ru-RU" b="1" u="sng" dirty="0"/>
              <a:t>Структура имиджа  человека </a:t>
            </a:r>
            <a:r>
              <a:rPr lang="ru-RU" b="1" u="sng" dirty="0" err="1"/>
              <a:t>Е.Н.Русская</a:t>
            </a:r>
            <a:endParaRPr lang="ru-RU" b="1" u="sng" dirty="0"/>
          </a:p>
          <a:p>
            <a:pPr marL="0" indent="0" algn="ctr">
              <a:buNone/>
            </a:pPr>
            <a:endParaRPr lang="ru-RU" b="1" u="sng" dirty="0"/>
          </a:p>
          <a:p>
            <a:r>
              <a:rPr lang="ru-RU" dirty="0"/>
              <a:t>визуальный образ (костюм, прическа, пластика, мимика, голос).</a:t>
            </a:r>
          </a:p>
          <a:p>
            <a:r>
              <a:rPr lang="ru-RU" dirty="0"/>
              <a:t>внутренний образ (темперамент, настроение, личностные качества).</a:t>
            </a:r>
          </a:p>
          <a:p>
            <a:r>
              <a:rPr lang="ru-RU" dirty="0"/>
              <a:t>Менталитет (духовная практика, интеллект)</a:t>
            </a:r>
          </a:p>
        </p:txBody>
      </p:sp>
    </p:spTree>
    <p:extLst>
      <p:ext uri="{BB962C8B-B14F-4D97-AF65-F5344CB8AC3E}">
        <p14:creationId xmlns:p14="http://schemas.microsoft.com/office/powerpoint/2010/main" val="58112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A7459-92A7-47D9-B8FD-8C75837F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764373"/>
            <a:ext cx="10949609" cy="5343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Д. Майерс «Имиджевые эффекты относительно поставленной цели»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26B1812-29F5-4C65-A80A-8E995CC33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160010"/>
              </p:ext>
            </p:extLst>
          </p:nvPr>
        </p:nvGraphicFramePr>
        <p:xfrm>
          <a:off x="689112" y="1974575"/>
          <a:ext cx="10817088" cy="42717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2384">
                  <a:extLst>
                    <a:ext uri="{9D8B030D-6E8A-4147-A177-3AD203B41FA5}">
                      <a16:colId xmlns:a16="http://schemas.microsoft.com/office/drawing/2014/main" val="2288195985"/>
                    </a:ext>
                  </a:extLst>
                </a:gridCol>
                <a:gridCol w="8484704">
                  <a:extLst>
                    <a:ext uri="{9D8B030D-6E8A-4147-A177-3AD203B41FA5}">
                      <a16:colId xmlns:a16="http://schemas.microsoft.com/office/drawing/2014/main" val="3704828826"/>
                    </a:ext>
                  </a:extLst>
                </a:gridCol>
              </a:tblGrid>
              <a:tr h="48734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Имиджевые эффекты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Имиджевые цели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210528"/>
                  </a:ext>
                </a:extLst>
              </a:tr>
              <a:tr h="487343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Яркость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Привлечь внимание, выделиться из обшей массы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915907"/>
                  </a:ext>
                </a:extLst>
              </a:tr>
              <a:tr h="487343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Понятность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Вызвать ощущение простоты, однозначности или близости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795142"/>
                  </a:ext>
                </a:extLst>
              </a:tr>
              <a:tr h="841169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Позитивность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Расположить к себе, сформировать ощущение симпатии и доверия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179725"/>
                  </a:ext>
                </a:extLst>
              </a:tr>
              <a:tr h="841169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Влиятельность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Вызвать ощущение силы, значительности и авторитета, побудить к конкретным действиям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689328"/>
                  </a:ext>
                </a:extLst>
              </a:tr>
              <a:tr h="487343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Популярность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Запомниться, стать узнаваемым и привычным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847051"/>
                  </a:ext>
                </a:extLst>
              </a:tr>
              <a:tr h="487343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Органичность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Стать естественным, максимально близким к своей сущности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486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28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9F8FF-E787-481F-AFA1-7255F948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3" y="764373"/>
            <a:ext cx="8335618" cy="9716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Упражнение</a:t>
            </a:r>
            <a:br>
              <a:rPr lang="ru-RU" b="1" dirty="0"/>
            </a:br>
            <a:r>
              <a:rPr lang="ru-RU" b="1" dirty="0"/>
              <a:t> «Мое Самовосприятие»</a:t>
            </a:r>
            <a:br>
              <a:rPr lang="ru-RU" b="1" dirty="0"/>
            </a:br>
            <a:r>
              <a:rPr lang="ru-RU" b="1" dirty="0"/>
              <a:t>Р. БЕРНС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6CAB3C-6742-4D0D-B571-B712AF87C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38" y="2438400"/>
            <a:ext cx="10658061" cy="3780285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/>
              <a:t>Цель упражнения:</a:t>
            </a:r>
            <a:r>
              <a:rPr lang="ru-RU" b="1" dirty="0"/>
              <a:t> </a:t>
            </a:r>
            <a:r>
              <a:rPr lang="ru-RU" dirty="0"/>
              <a:t>проанализировать свой психологический портрет, определить, что вы о себе знаете и как к себе относитесь.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таблице приведены характеристики. Какие из них вы можете отнести к себе? Отметьте, какие из них, на ваш взгляд, наиболее устойчивы для вас?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Распределите выделенные характеристики по трем столбцам, выражающим ваше отношение к собственным качествам.</a:t>
            </a:r>
          </a:p>
        </p:txBody>
      </p:sp>
    </p:spTree>
    <p:extLst>
      <p:ext uri="{BB962C8B-B14F-4D97-AF65-F5344CB8AC3E}">
        <p14:creationId xmlns:p14="http://schemas.microsoft.com/office/powerpoint/2010/main" val="130291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9D1EF-8CDB-4EF6-954D-81A8981DE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43" y="291548"/>
            <a:ext cx="10535479" cy="17227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Специфика формирования эффективного имиджа в профессиональной среде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B46AAF3-0263-4B5E-9D2A-0CF9294B9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292759"/>
              </p:ext>
            </p:extLst>
          </p:nvPr>
        </p:nvGraphicFramePr>
        <p:xfrm>
          <a:off x="1073426" y="2687319"/>
          <a:ext cx="9475304" cy="122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443">
                  <a:extLst>
                    <a:ext uri="{9D8B030D-6E8A-4147-A177-3AD203B41FA5}">
                      <a16:colId xmlns:a16="http://schemas.microsoft.com/office/drawing/2014/main" val="3647592305"/>
                    </a:ext>
                  </a:extLst>
                </a:gridCol>
                <a:gridCol w="1512430">
                  <a:extLst>
                    <a:ext uri="{9D8B030D-6E8A-4147-A177-3AD203B41FA5}">
                      <a16:colId xmlns:a16="http://schemas.microsoft.com/office/drawing/2014/main" val="370424502"/>
                    </a:ext>
                  </a:extLst>
                </a:gridCol>
                <a:gridCol w="1525355">
                  <a:extLst>
                    <a:ext uri="{9D8B030D-6E8A-4147-A177-3AD203B41FA5}">
                      <a16:colId xmlns:a16="http://schemas.microsoft.com/office/drawing/2014/main" val="1086550714"/>
                    </a:ext>
                  </a:extLst>
                </a:gridCol>
                <a:gridCol w="1621015">
                  <a:extLst>
                    <a:ext uri="{9D8B030D-6E8A-4147-A177-3AD203B41FA5}">
                      <a16:colId xmlns:a16="http://schemas.microsoft.com/office/drawing/2014/main" val="2895948558"/>
                    </a:ext>
                  </a:extLst>
                </a:gridCol>
                <a:gridCol w="1895061">
                  <a:extLst>
                    <a:ext uri="{9D8B030D-6E8A-4147-A177-3AD203B41FA5}">
                      <a16:colId xmlns:a16="http://schemas.microsoft.com/office/drawing/2014/main" val="1893175078"/>
                    </a:ext>
                  </a:extLst>
                </a:gridCol>
              </a:tblGrid>
              <a:tr h="32092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ИМИДЖ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124486"/>
                  </a:ext>
                </a:extLst>
              </a:tr>
              <a:tr h="861391">
                <a:tc>
                  <a:txBody>
                    <a:bodyPr/>
                    <a:lstStyle/>
                    <a:p>
                      <a:r>
                        <a:rPr lang="ru-RU" dirty="0"/>
                        <a:t>ПЕРСОНАЛЬНЫЙ</a:t>
                      </a:r>
                    </a:p>
                    <a:p>
                      <a:r>
                        <a:rPr lang="ru-RU" dirty="0"/>
                        <a:t>ПРОФЕССИОНАЛЬНЫЙ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46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49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12893-53FB-4AB9-A882-25FFCC3B2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7" y="185531"/>
            <a:ext cx="10548729" cy="1616766"/>
          </a:xfrm>
        </p:spPr>
        <p:txBody>
          <a:bodyPr/>
          <a:lstStyle/>
          <a:p>
            <a:pPr algn="ctr"/>
            <a:r>
              <a:rPr lang="ru-RU" dirty="0"/>
              <a:t>влияние цвета в одежде </a:t>
            </a:r>
            <a:br>
              <a:rPr lang="ru-RU" dirty="0"/>
            </a:br>
            <a:r>
              <a:rPr lang="ru-RU" dirty="0"/>
              <a:t>на человека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C5FFF63-6FFA-4A14-9AA5-7B4FC3948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6297" y="1802297"/>
            <a:ext cx="4823790" cy="482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66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4C01A47-B714-4210-9216-48F42B770B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01" y="556592"/>
            <a:ext cx="9788198" cy="554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043442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411</TotalTime>
  <Words>320</Words>
  <Application>Microsoft Office PowerPoint</Application>
  <PresentationFormat>Широкоэкранный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След самолета</vt:lpstr>
      <vt:lpstr>ИМИДЖ ПЕДАГОГА</vt:lpstr>
      <vt:lpstr>Презентация PowerPoint</vt:lpstr>
      <vt:lpstr>Что такое имидж?</vt:lpstr>
      <vt:lpstr>Алгоритм формирования персонального имиджа</vt:lpstr>
      <vt:lpstr>Д. Майерс «Имиджевые эффекты относительно поставленной цели»</vt:lpstr>
      <vt:lpstr>Упражнение  «Мое Самовосприятие» Р. БЕРНС</vt:lpstr>
      <vt:lpstr>Специфика формирования эффективного имиджа в профессиональной среде</vt:lpstr>
      <vt:lpstr>влияние цвета в одежде  на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Создай свой деловой стиль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ИМИДЖ ПЕДАГОГА</dc:title>
  <dc:creator>Оксана Ананьева</dc:creator>
  <cp:lastModifiedBy>Оксана Ананьева</cp:lastModifiedBy>
  <cp:revision>8</cp:revision>
  <dcterms:created xsi:type="dcterms:W3CDTF">2021-10-02T18:52:54Z</dcterms:created>
  <dcterms:modified xsi:type="dcterms:W3CDTF">2021-10-25T19:17:03Z</dcterms:modified>
</cp:coreProperties>
</file>