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4020" r:id="rId1"/>
  </p:sldMasterIdLst>
  <p:notesMasterIdLst>
    <p:notesMasterId r:id="rId12"/>
  </p:notesMasterIdLst>
  <p:sldIdLst>
    <p:sldId id="258" r:id="rId2"/>
    <p:sldId id="304" r:id="rId3"/>
    <p:sldId id="310" r:id="rId4"/>
    <p:sldId id="297" r:id="rId5"/>
    <p:sldId id="305" r:id="rId6"/>
    <p:sldId id="299" r:id="rId7"/>
    <p:sldId id="302" r:id="rId8"/>
    <p:sldId id="306" r:id="rId9"/>
    <p:sldId id="307" r:id="rId10"/>
    <p:sldId id="30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76489"/>
    <a:srgbClr val="00823B"/>
    <a:srgbClr val="DB1F2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26" autoAdjust="0"/>
    <p:restoredTop sz="94660"/>
  </p:normalViewPr>
  <p:slideViewPr>
    <p:cSldViewPr>
      <p:cViewPr varScale="1">
        <p:scale>
          <a:sx n="100" d="100"/>
          <a:sy n="100" d="100"/>
        </p:scale>
        <p:origin x="-3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BDC021-27E0-41FA-8587-084B97EDB378}" type="datetimeFigureOut">
              <a:rPr lang="ru-RU" smtClean="0"/>
              <a:pPr/>
              <a:t>26.11.2021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2D691-9DE8-4E54-93D7-E402693A724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01917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26.11.2021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26.11.2021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26.11.2021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26.11.2021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26.11.2021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26.11.2021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26.11.2021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71472" y="785794"/>
            <a:ext cx="8286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 </a:t>
            </a:r>
            <a:endParaRPr lang="ru-RU" sz="2000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214414" y="1918186"/>
            <a:ext cx="7643866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i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          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            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ru-RU" sz="1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Подготовила</a:t>
            </a:r>
            <a:r>
              <a:rPr lang="ru-RU" sz="1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</a:t>
            </a:r>
            <a:r>
              <a:rPr lang="ru-RU" sz="1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Трофимова А.О. педагог-психолог </a:t>
            </a:r>
            <a:endParaRPr lang="ru-RU" sz="1600" b="1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                              </a:t>
            </a:r>
            <a:r>
              <a:rPr lang="ru-RU" sz="1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ГБДОУ </a:t>
            </a:r>
            <a:r>
              <a:rPr lang="ru-RU" sz="1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№ 25 Невского района Санкт-Петербурга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                              </a:t>
            </a:r>
            <a:endParaRPr lang="ru-RU" sz="3600" b="1" dirty="0" smtClean="0">
              <a:solidFill>
                <a:schemeClr val="bg2">
                  <a:lumMod val="2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 Black" panose="020B0A04020102020204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solidFill>
                <a:srgbClr val="C0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Comic Sans MS" pitchFamily="66" charset="0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300" b="1" dirty="0" smtClean="0">
              <a:solidFill>
                <a:srgbClr val="C0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785926"/>
            <a:ext cx="84889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276489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Методы экспертизы психологической                   образовательной среды в ДОУ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55310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 advTm="94227">
        <p:blinds dir="vert"/>
      </p:transition>
    </mc:Choice>
    <mc:Fallback>
      <p:transition spd="slow" advTm="94227">
        <p:blinds dir="vert"/>
      </p:transition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 xmlns="">
        <p14:playEvt time="1" objId="2"/>
        <p14:stopEvt time="93866" objId="2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428604"/>
            <a:ext cx="8472518" cy="535785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Всем хорошего настроения!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285728"/>
            <a:ext cx="8643998" cy="621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Методы экспертизы психологической образовательной среды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Опросно-диагностические–это анкетирование, опросы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Вербально-коммуникативные  -это беседы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наблюдение.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Психодиагностические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-это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стандартизированные и проективные тесты.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Методики   для  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диагностики компонентов эмоционального благополучия: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1.Тест </a:t>
            </a:r>
            <a:r>
              <a:rPr lang="ru-RU" sz="1600" dirty="0" smtClean="0"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Лесенка</a:t>
            </a:r>
            <a:r>
              <a:rPr lang="ru-RU" sz="1600" dirty="0" smtClean="0"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2.Тест тревожности Р. </a:t>
            </a:r>
            <a:r>
              <a:rPr lang="ru-RU" sz="16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Тэммпл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В. </a:t>
            </a:r>
            <a:r>
              <a:rPr lang="ru-RU" sz="16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Амен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М. </a:t>
            </a:r>
            <a:r>
              <a:rPr lang="ru-RU" sz="16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Дорки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.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3.Методика А.Н. Лутошкина </a:t>
            </a:r>
            <a:r>
              <a:rPr lang="ru-RU" sz="1600" dirty="0" smtClean="0"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Эмоциональная цветопись</a:t>
            </a:r>
            <a:r>
              <a:rPr lang="ru-RU" sz="1600" dirty="0" smtClean="0"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Методики для диагностики компонентов психологической безопасной образовательной среды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.Я в группе детского сада (проективная методика)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Опросник для 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родителей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3.Тест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«Проективные ситуации» (Е.В.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Кучерова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4.Шкалы 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комплексной оценки качества дошкольного образования </a:t>
            </a:r>
            <a:r>
              <a:rPr lang="en-US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ECERS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en-US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Взаимодействие 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персонала и 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детей</a:t>
            </a:r>
            <a:endParaRPr lang="ru-RU" sz="1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Дисциплина</a:t>
            </a:r>
            <a:endParaRPr lang="ru-RU" sz="1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Взаимодействие детей друг с другом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92971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Методика «Лесенка» (В.Г. Щур)</a:t>
            </a: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определить особенности самооценки ребенка( как общего отношения к себе) и представлений ребенка о том, как его оценивают другие люди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Инструкция: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 лесенка, если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ней расположить всех ребят, то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здесь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(показать первую ступеньку, не называя ее номер) будут стоять самые хорошие ребята, тут (показать вторую и третью) – хорошие, здесь (показать четвертую) – ни хорошие, ни плохие ребята, тут (показать пятую и шестую ступеньки) – плохие, а здесь (показать седьмую ступеньку) – самые плохие. На какую ступеньку ты поставишь себя? Нарисуй на ней кружок».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Объясни почему»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Далее задаются вопросы: 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Ты такой на самом деле или хотел бы быть таким»? «А на какую ступеньку тебя посадили бы воспитатели».</a:t>
            </a:r>
          </a:p>
          <a:p>
            <a:pPr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http://dytpsyholog.files.wordpress.com/2015/04/1307521510_6.png"/>
          <p:cNvPicPr/>
          <p:nvPr/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928926" y="4000504"/>
            <a:ext cx="5936615" cy="24692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ChangeArrowheads="1"/>
          </p:cNvSpPr>
          <p:nvPr/>
        </p:nvSpPr>
        <p:spPr bwMode="auto">
          <a:xfrm rot="10800000" flipV="1">
            <a:off x="500034" y="1053807"/>
            <a:ext cx="7786742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solidFill>
                <a:srgbClr val="00823B"/>
              </a:solidFill>
              <a:latin typeface="Comic Sans MS" pitchFamily="66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solidFill>
                <a:srgbClr val="00823B"/>
              </a:solidFill>
              <a:latin typeface="Comic Sans MS" pitchFamily="66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solidFill>
                <a:srgbClr val="00823B"/>
              </a:solidFill>
              <a:latin typeface="Comic Sans MS" pitchFamily="66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solidFill>
                <a:srgbClr val="00823B"/>
              </a:solidFill>
              <a:latin typeface="Comic Sans MS" pitchFamily="66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solidFill>
                <a:srgbClr val="00823B"/>
              </a:solidFill>
              <a:latin typeface="Comic Sans MS" pitchFamily="66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solidFill>
                <a:srgbClr val="00823B"/>
              </a:solidFill>
              <a:latin typeface="Comic Sans MS" pitchFamily="66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solidFill>
                <a:srgbClr val="00823B"/>
              </a:solidFill>
              <a:latin typeface="Comic Sans MS" pitchFamily="66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b="1" dirty="0" smtClean="0">
              <a:solidFill>
                <a:srgbClr val="00823B"/>
              </a:solidFill>
              <a:latin typeface="Comic Sans MS" pitchFamily="66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solidFill>
                <a:srgbClr val="00823B"/>
              </a:solidFill>
              <a:latin typeface="Comic Sans MS" pitchFamily="66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Comic Sans MS" pitchFamily="66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Comic Sans MS" pitchFamily="66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Comic Sans MS" pitchFamily="66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3641338"/>
            <a:ext cx="6000792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solidFill>
                <a:srgbClr val="00823B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1275" y="404664"/>
            <a:ext cx="9144000" cy="581041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Тест тревожности (Р.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Тэммпл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, В.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Амен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, М.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Дорки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определить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уровень тревожности ребенка. Методика предназначена для детей 4-7 лет.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Тест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исследует характерную для ребенка тревожность в типичных для него жизненных ситуациях.</a:t>
            </a:r>
            <a:endParaRPr lang="ru-RU" sz="16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игра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воспитателем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	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выговор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		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агрессивное нападение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собирание игрушек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		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изоляция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1600" dirty="0" smtClean="0"/>
              <a:t> </a:t>
            </a:r>
            <a:endParaRPr lang="ru-RU" sz="1600" dirty="0" smtClean="0"/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прием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пищи в детском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саду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Инструкция:</a:t>
            </a: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« Как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думаешь, на этой картинке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какое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лицо у ребенка, веселое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или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грустное?»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объясни, </a:t>
            </a: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что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данной картинке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делает</a:t>
            </a: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ребенок.»</a:t>
            </a: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Выбор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ребенком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соответствующего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лица и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высказывания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 этому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поводу</a:t>
            </a:r>
          </a:p>
          <a:p>
            <a:pPr marL="0" indent="0" algn="just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фиксируются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протоколе.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600" dirty="0">
              <a:latin typeface="+mj-lt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600" dirty="0" smtClean="0">
              <a:latin typeface="+mj-lt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600" dirty="0">
              <a:latin typeface="+mj-lt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600" dirty="0" smtClean="0">
              <a:latin typeface="+mj-lt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600" dirty="0">
              <a:latin typeface="+mj-lt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357950" y="2143116"/>
            <a:ext cx="2481268" cy="38148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/>
          <p:cNvPicPr/>
          <p:nvPr/>
        </p:nvPicPr>
        <p:blipFill>
          <a:blip r:embed="rId3">
            <a:extLst>
              <a:ext uri="{28A0092B-C50C-407E-A947-70E740481C1C}">
                <a14:useLocalDpi xmlns="" xmlns:wpc="http://schemas.microsoft.com/office/word/2010/wordprocessingCanvas" xmlns:cx="http://schemas.microsoft.com/office/drawing/2014/chartex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643306" y="2143116"/>
            <a:ext cx="2500330" cy="37862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328614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 advTm="247716">
        <p14:shred/>
      </p:transition>
    </mc:Choice>
    <mc:Fallback>
      <p:transition spd="slow" advTm="247716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 xmlns="">
        <p14:playEvt time="0" objId="2"/>
      </p14:showEvt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357166"/>
            <a:ext cx="8472518" cy="565012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Методика «Эмоциональная цветопись»(А.Н. Лутошкина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Цель: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определение эмоционального состояния ребенка в детском саду. 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Материал: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цветные карандаши (черный, зеленый, серый, красный, желтый, синий, коричневый), полоска бумаги.</a:t>
            </a:r>
          </a:p>
          <a:p>
            <a:pPr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	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Инструкция: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ребенку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предлагается выбрать карандаш такого цвета͵ который ему больше всего нравится. Этим карандашом нужно нарисовать черточку на полоске, затем из оставшихся выбрать тот карандаш, который теперь больше всего нравится и тоже нарисовать черточку на полоске и так далее, до последнего карандаша.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Какое настроение у тебя бывает, когда ты приходишь в детский сад? </a:t>
            </a:r>
          </a:p>
          <a:p>
            <a:pPr>
              <a:buFont typeface="Wingdings" pitchFamily="2" charset="2"/>
              <a:buChar char="§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Какого цвета твое настроение, выбери такого цвета карандаш и нарисуй черточку на полоске.</a:t>
            </a:r>
          </a:p>
          <a:p>
            <a:pPr>
              <a:buFont typeface="Wingdings" pitchFamily="2" charset="2"/>
              <a:buChar char="§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Какое настроение у тебя возникает, когда ты встречаешься со своим воспитателем?    </a:t>
            </a:r>
          </a:p>
          <a:p>
            <a:pPr>
              <a:buFont typeface="Wingdings" pitchFamily="2" charset="2"/>
              <a:buChar char="§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Когда ты видишь своих друзей? </a:t>
            </a:r>
          </a:p>
          <a:p>
            <a:pPr>
              <a:buFont typeface="Wingdings" pitchFamily="2" charset="2"/>
              <a:buChar char="§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Какое у тебя настроение на занятиях?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Alina\Desktop\IMG_20211109_13572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643050"/>
            <a:ext cx="6643702" cy="4482711"/>
          </a:xfrm>
          <a:prstGeom prst="rect">
            <a:avLst/>
          </a:prstGeom>
          <a:noFill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Проективная методика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 в детском саду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/>
              <a:ea typeface="Calibri" pitchFamily="34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диагностика психологической комфортности пребывания детей в группе детского сада</a:t>
            </a:r>
            <a:r>
              <a:rPr lang="ru-RU" sz="1600" dirty="0" smtClean="0"/>
              <a:t>.</a:t>
            </a:r>
            <a:r>
              <a:rPr lang="ru-RU" sz="1600" dirty="0" smtClean="0"/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Инструкция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нарисуй рисунок на тему «Я в своей группе детского сада».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Материал: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цветные карандаши (черный, зеленый, серый, красный, желтый, синий, коричневый),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600" dirty="0" smtClean="0"/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600" dirty="0" smtClean="0"/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6690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3017"/>
    </mc:Choice>
    <mc:Fallback>
      <p:transition spd="slow" advTm="113017"/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 xmlns="">
        <p14:playEvt time="1" objId="2"/>
        <p14:pauseEvt time="111171" objId="2"/>
        <p14:seekEvt time="111171" objId="2" seek="111144"/>
        <p14:resumeEvt time="111387" objId="2"/>
        <p14:stopEvt time="112674" objId="2"/>
      </p14:showEvtLst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793001"/>
          </a:xfrm>
        </p:spPr>
        <p:txBody>
          <a:bodyPr/>
          <a:lstStyle/>
          <a:p>
            <a:pPr algn="ctr"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214288"/>
            <a:ext cx="88583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Опросник для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родителей</a:t>
            </a: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определить эмоциональное состояние ребенка  по отношению к детском саду и   педагогам.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Инструкция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оцените каждое из утверждений по шкале от 0 до 5, где 0-утверждение   совершенно не соответствует действительности, а 5-утверждение полностью соответствует действительности.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1.Мой ребенок с удовольствием разговаривает дома про детский сад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2.Общение воспитателей с моим ребенком можно назвать дружелюбным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3.Нет таких ситуаций или режимных моментов, которые вызывают страх или тревогу у моего ребенка.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4.Мой ребенок с удовольствием идет в детский сад.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5.Мой ребенок не испытывает страха или тревоги, связанной с общением с воспитателями.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6.Я считаю, что правила в группе логичны и обоснованы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7.Я считаю, что детям предоставляемся необходимая степень самостоятельности и автономии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79300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Тест «Проективные ситуации» (Е.В.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Кучерова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Цель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определить эмоциональное состояние ребенка в детском саду.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Методика используется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детьми от 4 лет.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Инструкция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Я буду читать тебе маленькие истории про мальчика /девочку/, которого зовут также,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как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тебя. Послушай и ответь на вопрос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 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Имя/ должен выступать на празднике. Он выучил стихотворение и приготовился прочитать его. /Текст произносится максимально нейтрально/. Что было потом? /После ответа ребенка обязательно его одобрить: «Хорошо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 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Имя/ играет со своим другом в группе. Его позвала к себе воспитательница и … Что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было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 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Имя/ обедает. Больше ему есть не хочется и … Что было дальше?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4.  /Имя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/ лепил и испачкал стол пластилином. Что было потом?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Если у ребенка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две или более отрицательных реакций,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можно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говорить об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эмоциональном неблагополучии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ребенка 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детском саду.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6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Шкалы для комплексной оценки качества дошкольного образования </a:t>
            </a:r>
            <a:r>
              <a:rPr lang="en-US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ECERS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en-US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endParaRPr lang="ru-RU" sz="16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Цель: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определить уровень психологической безопасности ребенка в образовательной среде </a:t>
            </a:r>
            <a:endParaRPr lang="ru-RU" sz="1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Шкалы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ECERS-R, представляют собой шкалы наблюдений, которые позволяют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оценивать одну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конкретную образовательную группу дошкольного образовательного учреждения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Для исследования использовались следующие шкалы: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Взаимодействие персонала и детей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Дисциплина</a:t>
            </a:r>
            <a:endParaRPr lang="ru-RU" sz="1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Взаимодействие детей друг с 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другом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Наблюдение оценивалось по шкале: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Неудовлетворительно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Минимально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Хорошо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Отлично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Пример: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Персонал эффективно использует методы поддержания дисциплины, не связанные с наказанием (хвалит детей, переключает их внимание.)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Персонал помогает ,сочувствует  детям ,когда они расстроены.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1FADCC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2469</TotalTime>
  <Words>669</Words>
  <Application>Microsoft Office PowerPoint</Application>
  <PresentationFormat>Экран (4:3)</PresentationFormat>
  <Paragraphs>154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123</dc:creator>
  <cp:lastModifiedBy>Alina</cp:lastModifiedBy>
  <cp:revision>203</cp:revision>
  <dcterms:created xsi:type="dcterms:W3CDTF">2012-10-04T18:01:17Z</dcterms:created>
  <dcterms:modified xsi:type="dcterms:W3CDTF">2021-11-26T09:21:23Z</dcterms:modified>
</cp:coreProperties>
</file>