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3" r:id="rId2"/>
    <p:sldId id="351" r:id="rId3"/>
    <p:sldId id="365" r:id="rId4"/>
    <p:sldId id="368" r:id="rId5"/>
    <p:sldId id="369" r:id="rId6"/>
    <p:sldId id="367" r:id="rId7"/>
    <p:sldId id="356" r:id="rId8"/>
    <p:sldId id="354" r:id="rId9"/>
    <p:sldId id="370" r:id="rId10"/>
    <p:sldId id="371" r:id="rId11"/>
    <p:sldId id="372" r:id="rId12"/>
    <p:sldId id="373" r:id="rId13"/>
    <p:sldId id="375" r:id="rId14"/>
    <p:sldId id="3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99"/>
    <a:srgbClr val="FFFFFF"/>
    <a:srgbClr val="401B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>
        <p:scale>
          <a:sx n="70" d="100"/>
          <a:sy n="70" d="100"/>
        </p:scale>
        <p:origin x="-46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298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17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94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69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072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61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3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22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83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02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40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938092-FEBE-4EA2-BB51-4DD23281D749}" type="datetimeFigureOut">
              <a:rPr lang="ru-RU" smtClean="0"/>
              <a:pPr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BB94E8-4E22-49C7-913E-10DF9E7553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64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010" y="901148"/>
            <a:ext cx="10812677" cy="13795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Иновационные формы взаимодействия  старшего  воспитателя с педагогическим коллективом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64242" y="4914672"/>
            <a:ext cx="5263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Залукаева Мария Дмитриевна</a:t>
            </a:r>
            <a:endParaRPr lang="ru-RU" sz="2800" dirty="0" smtClean="0"/>
          </a:p>
          <a:p>
            <a:pPr algn="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ГБДОУ № 35,</a:t>
            </a:r>
          </a:p>
          <a:p>
            <a:pPr algn="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Старший воспитатель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AutoShape 2" descr="https://srazu.pro/wp-content/uploads/2019/11/kartinka-1.-soc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84" b="9808"/>
          <a:stretch/>
        </p:blipFill>
        <p:spPr>
          <a:xfrm>
            <a:off x="3449790" y="3242980"/>
            <a:ext cx="3814783" cy="2074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BE497A-D221-4986-9E8D-F87181C5B4BA}"/>
              </a:ext>
            </a:extLst>
          </p:cNvPr>
          <p:cNvPicPr/>
          <p:nvPr/>
        </p:nvPicPr>
        <p:blipFill rotWithShape="1">
          <a:blip r:embed="rId3" cstate="print"/>
          <a:srcRect r="20901" b="13978"/>
          <a:stretch/>
        </p:blipFill>
        <p:spPr bwMode="auto">
          <a:xfrm>
            <a:off x="307975" y="1918051"/>
            <a:ext cx="4212510" cy="218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5575" y="5412023"/>
            <a:ext cx="4545214" cy="817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193318 Санкт-Петербург</a:t>
            </a: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ул. Коллонтай, дом 4, корпус 2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1 здание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Союзный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проспект д.3, корп.2, лит. А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2 здание 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5" t="26680" b="8085"/>
          <a:stretch/>
        </p:blipFill>
        <p:spPr>
          <a:xfrm>
            <a:off x="7416696" y="2335282"/>
            <a:ext cx="4282859" cy="239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040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872" y="857756"/>
            <a:ext cx="10996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Константин Дмитриевич Ушинский (1823 – 1871 </a:t>
            </a:r>
            <a:r>
              <a:rPr lang="ru-RU" sz="2400" i="1" dirty="0" err="1" smtClean="0"/>
              <a:t>г.г</a:t>
            </a:r>
            <a:r>
              <a:rPr lang="ru-RU" sz="2400" i="1" dirty="0" smtClean="0"/>
              <a:t>.)</a:t>
            </a:r>
            <a:r>
              <a:rPr lang="ru-RU" sz="2400" i="1" dirty="0" smtClean="0">
                <a:ea typeface="Calibri" panose="020F0502020204030204" pitchFamily="34" charset="0"/>
              </a:rPr>
              <a:t> - великий русский педагог, основоположник научной педагогики в </a:t>
            </a:r>
            <a:r>
              <a:rPr lang="ru-RU" sz="2400" i="1" dirty="0" smtClean="0"/>
              <a:t>России, в юности составил для себя правила самовоспитания. Они перед вами на столах. 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37585" y="2058085"/>
            <a:ext cx="6368015" cy="4511873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ea typeface="Times New Roman" panose="02020603050405020304" pitchFamily="18" charset="0"/>
              </a:rPr>
              <a:t>Правила:</a:t>
            </a:r>
          </a:p>
          <a:p>
            <a:r>
              <a:rPr lang="ru-RU" dirty="0" smtClean="0">
                <a:ea typeface="Times New Roman" panose="02020603050405020304" pitchFamily="18" charset="0"/>
              </a:rPr>
              <a:t>1. Спокойствие, по крайней мере, внешнее, в любых обстоятельствах.</a:t>
            </a:r>
            <a:endParaRPr lang="ru-RU" sz="1600" dirty="0" smtClean="0">
              <a:ea typeface="Times New Roman" panose="02020603050405020304" pitchFamily="18" charset="0"/>
            </a:endParaRPr>
          </a:p>
          <a:p>
            <a:r>
              <a:rPr lang="ru-RU" dirty="0" smtClean="0">
                <a:ea typeface="Times New Roman" panose="02020603050405020304" pitchFamily="18" charset="0"/>
              </a:rPr>
              <a:t>2</a:t>
            </a:r>
            <a:r>
              <a:rPr lang="ru-RU" dirty="0">
                <a:ea typeface="Times New Roman" panose="02020603050405020304" pitchFamily="18" charset="0"/>
              </a:rPr>
              <a:t>. </a:t>
            </a:r>
            <a:r>
              <a:rPr lang="ru-RU" dirty="0" smtClean="0">
                <a:ea typeface="Times New Roman" panose="02020603050405020304" pitchFamily="18" charset="0"/>
              </a:rPr>
              <a:t>Прямота </a:t>
            </a:r>
            <a:r>
              <a:rPr lang="ru-RU" dirty="0">
                <a:ea typeface="Times New Roman" panose="02020603050405020304" pitchFamily="18" charset="0"/>
              </a:rPr>
              <a:t>в словах и поступках.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3. Обдуманность действия.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4. Решительность с правом ответственности за поступок.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5. Не говорить о себе без нужды ни одного слова.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6. Делать то, что хочется, а не то, что случится.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7. Издерживать свои силы только на необходимое или приятное, а не на страсти издерживать.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8. Каждый вечер добросовестно давать отчет в своих поступках.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dirty="0">
                <a:ea typeface="Times New Roman" panose="02020603050405020304" pitchFamily="18" charset="0"/>
              </a:rPr>
              <a:t>9. Ни разу не хвастать ни тем, что было, ни тем, что есть, ни тем, что будет.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2742940"/>
            <a:ext cx="4696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2) Задание: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Рассмотрите «Правила самовоспитания»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Обсудите в группе </a:t>
            </a:r>
            <a:r>
              <a:rPr lang="ru-RU" sz="2400" dirty="0"/>
              <a:t>все ли правила применимы сегодня?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550" y="5241935"/>
            <a:ext cx="4385487" cy="1328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технологии </a:t>
            </a:r>
            <a:r>
              <a:rPr lang="ru-RU" sz="2400" b="1" dirty="0" smtClean="0"/>
              <a:t>«Мозговой штурм» </a:t>
            </a:r>
            <a:r>
              <a:rPr lang="ru-RU" sz="2400" dirty="0" smtClean="0"/>
              <a:t>– по принципу морской бой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6508" y="2090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«Правила самовоспитания» К.Д. Ушинского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3084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265" y="1557001"/>
            <a:ext cx="54152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Calibri" panose="020F0502020204030204" pitchFamily="34" charset="0"/>
              </a:rPr>
              <a:t>3) Задание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</a:rPr>
              <a:t>Найти </a:t>
            </a:r>
            <a:r>
              <a:rPr lang="ru-RU" sz="2000" dirty="0">
                <a:ea typeface="Calibri" panose="020F0502020204030204" pitchFamily="34" charset="0"/>
              </a:rPr>
              <a:t>аналогии между классическими подходами к педагогической </a:t>
            </a:r>
            <a:r>
              <a:rPr lang="ru-RU" sz="2000" dirty="0" smtClean="0">
                <a:ea typeface="Calibri" panose="020F0502020204030204" pitchFamily="34" charset="0"/>
              </a:rPr>
              <a:t>деятельности: </a:t>
            </a:r>
            <a:r>
              <a:rPr lang="ru-RU" sz="2000" dirty="0">
                <a:ea typeface="Calibri" panose="020F0502020204030204" pitchFamily="34" charset="0"/>
              </a:rPr>
              <a:t>заповедями </a:t>
            </a:r>
            <a:r>
              <a:rPr lang="ru-RU" sz="2000" dirty="0" smtClean="0">
                <a:ea typeface="Calibri" panose="020F0502020204030204" pitchFamily="34" charset="0"/>
              </a:rPr>
              <a:t>«</a:t>
            </a:r>
            <a:r>
              <a:rPr lang="ru-RU" sz="2000" dirty="0" err="1" smtClean="0">
                <a:ea typeface="Calibri" panose="020F0502020204030204" pitchFamily="34" charset="0"/>
              </a:rPr>
              <a:t>Суфийской</a:t>
            </a:r>
            <a:r>
              <a:rPr lang="ru-RU" sz="2000" dirty="0" smtClean="0">
                <a:ea typeface="Calibri" panose="020F0502020204030204" pitchFamily="34" charset="0"/>
              </a:rPr>
              <a:t> мудрости» </a:t>
            </a:r>
            <a:r>
              <a:rPr lang="ru-RU" sz="2000" dirty="0">
                <a:ea typeface="Calibri" panose="020F0502020204030204" pitchFamily="34" charset="0"/>
              </a:rPr>
              <a:t>и современным пониманием принципов педагогической </a:t>
            </a:r>
            <a:r>
              <a:rPr lang="ru-RU" sz="2000" dirty="0" smtClean="0">
                <a:ea typeface="Calibri" panose="020F0502020204030204" pitchFamily="34" charset="0"/>
              </a:rPr>
              <a:t>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</a:rPr>
              <a:t>Используя </a:t>
            </a:r>
            <a:r>
              <a:rPr lang="ru-RU" sz="2000" dirty="0">
                <a:ea typeface="Calibri" panose="020F0502020204030204" pitchFamily="34" charset="0"/>
              </a:rPr>
              <a:t>технологию «кластер», </a:t>
            </a:r>
            <a:r>
              <a:rPr lang="ru-RU" sz="2000" dirty="0" smtClean="0">
                <a:ea typeface="Calibri" panose="020F0502020204030204" pitchFamily="34" charset="0"/>
              </a:rPr>
              <a:t>отобразите </a:t>
            </a:r>
            <a:r>
              <a:rPr lang="ru-RU" sz="2000" dirty="0">
                <a:ea typeface="Calibri" panose="020F0502020204030204" pitchFamily="34" charset="0"/>
              </a:rPr>
              <a:t>полученный </a:t>
            </a:r>
            <a:r>
              <a:rPr lang="ru-RU" sz="2000" dirty="0" smtClean="0">
                <a:ea typeface="Calibri" panose="020F0502020204030204" pitchFamily="34" charset="0"/>
              </a:rPr>
              <a:t>результат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955" y="4466361"/>
            <a:ext cx="4315365" cy="1464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</a:rPr>
              <a:t>Кластер</a:t>
            </a:r>
            <a:r>
              <a:rPr lang="ru-RU" sz="1600" dirty="0">
                <a:solidFill>
                  <a:srgbClr val="000000"/>
                </a:solidFill>
              </a:rPr>
              <a:t> — это графическая форма организации информации, </a:t>
            </a:r>
            <a:r>
              <a:rPr lang="ru-RU" sz="1600" dirty="0" smtClean="0">
                <a:solidFill>
                  <a:srgbClr val="000000"/>
                </a:solidFill>
              </a:rPr>
              <a:t>где выделяются </a:t>
            </a:r>
            <a:r>
              <a:rPr lang="ru-RU" sz="1600" dirty="0">
                <a:solidFill>
                  <a:srgbClr val="000000"/>
                </a:solidFill>
              </a:rPr>
              <a:t>основные смысловые единицы, которые фиксируются в виде схемы с обозначением всех связей между ними. </a:t>
            </a:r>
            <a:endParaRPr lang="ru-RU" sz="1600" dirty="0"/>
          </a:p>
        </p:txBody>
      </p:sp>
      <p:pic>
        <p:nvPicPr>
          <p:cNvPr id="4099" name="Picture 3" descr="https://ds05.infourok.ru/uploads/ex/1384/0016cfd3-ed34ecff/hello_html_5a5180d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29" t="26597" r="7951" b="18681"/>
          <a:stretch/>
        </p:blipFill>
        <p:spPr bwMode="auto">
          <a:xfrm>
            <a:off x="4467984" y="5428646"/>
            <a:ext cx="1027224" cy="99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697014" y="1140655"/>
            <a:ext cx="5383369" cy="5569446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 заповедей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Обращайся </a:t>
            </a:r>
            <a:r>
              <a:rPr lang="ru-RU" sz="1400" dirty="0"/>
              <a:t>с учениками как с собственными детьми, относись к ним с радостью и добром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Следуй </a:t>
            </a:r>
            <a:r>
              <a:rPr lang="ru-RU" sz="1400" dirty="0"/>
              <a:t>примеру дающего закон: он не должен ждать вознаграждения за работу и не должен принимать ни оплаты, ни </a:t>
            </a:r>
            <a:r>
              <a:rPr lang="ru-RU" sz="1400" dirty="0" smtClean="0"/>
              <a:t>благодарности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Не </a:t>
            </a:r>
            <a:r>
              <a:rPr lang="ru-RU" sz="1400" dirty="0"/>
              <a:t>отказывай ученику в совете и не позволяй работать на такой степени трудности, к какой он не готов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Отговаривая </a:t>
            </a:r>
            <a:r>
              <a:rPr lang="ru-RU" sz="1400" dirty="0"/>
              <a:t>ученика от дурного, учитель действует намеком, а не прямо. Прямые запреты разрушают покров благоговения и вызывают упрямство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Педагог</a:t>
            </a:r>
            <a:r>
              <a:rPr lang="ru-RU" sz="1400" dirty="0"/>
              <a:t>, обучающий определенной науке, не должен пренебрежительно отзываться о другой науке</a:t>
            </a:r>
            <a:endParaRPr lang="ru-RU" sz="1400" dirty="0">
              <a:ea typeface="Times New Roman" panose="02020603050405020304" pitchFamily="18" charset="0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Педагог </a:t>
            </a:r>
            <a:r>
              <a:rPr lang="ru-RU" sz="1400" dirty="0"/>
              <a:t>должен ограничивать ученика посильными для его ума </a:t>
            </a:r>
            <a:r>
              <a:rPr lang="ru-RU" sz="1400" dirty="0" smtClean="0"/>
              <a:t>действиями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/>
              <a:t>П</a:t>
            </a:r>
            <a:r>
              <a:rPr lang="ru-RU" sz="1400" dirty="0" smtClean="0"/>
              <a:t>едагог </a:t>
            </a:r>
            <a:r>
              <a:rPr lang="ru-RU" sz="1400" dirty="0"/>
              <a:t>должен давать ученикам только то, что подходит их ограниченному пониманию. Даже самые скудоумные среди людей обычно радуются совершенству своего </a:t>
            </a:r>
            <a:r>
              <a:rPr lang="ru-RU" sz="1400" dirty="0" smtClean="0"/>
              <a:t>ума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400" dirty="0"/>
              <a:t>Педагог должен делать сам то, чему он учит, и не давать своим делам изобличать во лжи свои </a:t>
            </a:r>
            <a:r>
              <a:rPr lang="ru-RU" sz="1400" dirty="0" smtClean="0"/>
              <a:t>слова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199" y="207367"/>
            <a:ext cx="10515600" cy="703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ru-RU" dirty="0" smtClean="0">
                <a:latin typeface="+mn-lt"/>
                <a:ea typeface="Times New Roman" panose="02020603050405020304" pitchFamily="18" charset="0"/>
              </a:rPr>
              <a:t>«</a:t>
            </a:r>
            <a:r>
              <a:rPr lang="ru-RU" dirty="0" err="1" smtClean="0">
                <a:latin typeface="+mn-lt"/>
                <a:ea typeface="Times New Roman" panose="02020603050405020304" pitchFamily="18" charset="0"/>
              </a:rPr>
              <a:t>Суфийская</a:t>
            </a:r>
            <a:r>
              <a:rPr lang="ru-RU" dirty="0" smtClean="0">
                <a:latin typeface="+mn-lt"/>
                <a:ea typeface="Times New Roman" panose="02020603050405020304" pitchFamily="18" charset="0"/>
              </a:rPr>
              <a:t> мудрость» 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(VIII в</a:t>
            </a:r>
            <a:r>
              <a:rPr lang="ru-RU" dirty="0" smtClean="0">
                <a:latin typeface="+mn-lt"/>
                <a:ea typeface="Times New Roman" panose="02020603050405020304" pitchFamily="18" charset="0"/>
              </a:rPr>
              <a:t>.)</a:t>
            </a:r>
            <a:endParaRPr lang="ru-RU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21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67494" y="1479765"/>
            <a:ext cx="4246499" cy="504753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ea typeface="Times New Roman" panose="02020603050405020304" pitchFamily="18" charset="0"/>
              </a:rPr>
              <a:t>1</a:t>
            </a:r>
            <a:r>
              <a:rPr lang="ru-RU" sz="1400" b="1" dirty="0">
                <a:ea typeface="Times New Roman" panose="02020603050405020304" pitchFamily="18" charset="0"/>
              </a:rPr>
              <a:t>. Цель взаимодействия</a:t>
            </a:r>
            <a:r>
              <a:rPr lang="ru-RU" sz="1400" dirty="0">
                <a:ea typeface="Times New Roman" panose="02020603050405020304" pitchFamily="18" charset="0"/>
              </a:rPr>
              <a:t>: хочу, чтобы меня оставили в покое, дать знания, формировать умения и навыки, развитие индивидуальности ребенка.</a:t>
            </a:r>
            <a:endParaRPr lang="ru-RU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ea typeface="Times New Roman" panose="02020603050405020304" pitchFamily="18" charset="0"/>
              </a:rPr>
              <a:t> </a:t>
            </a:r>
            <a:r>
              <a:rPr lang="ru-RU" sz="1400" b="1" dirty="0" smtClean="0">
                <a:ea typeface="Times New Roman" panose="02020603050405020304" pitchFamily="18" charset="0"/>
              </a:rPr>
              <a:t>2</a:t>
            </a:r>
            <a:r>
              <a:rPr lang="ru-RU" sz="1400" b="1" dirty="0">
                <a:ea typeface="Times New Roman" panose="02020603050405020304" pitchFamily="18" charset="0"/>
              </a:rPr>
              <a:t>. Лозунг взаимодействия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«Сам справится»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«Думай и делай как я»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«Мы вместе»</a:t>
            </a:r>
            <a:endParaRPr lang="ru-RU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i="1" dirty="0">
                <a:ea typeface="Times New Roman" panose="02020603050405020304" pitchFamily="18" charset="0"/>
              </a:rPr>
              <a:t> </a:t>
            </a:r>
            <a:r>
              <a:rPr lang="ru-RU" sz="1400" b="1" dirty="0" smtClean="0">
                <a:ea typeface="Times New Roman" panose="02020603050405020304" pitchFamily="18" charset="0"/>
              </a:rPr>
              <a:t>3</a:t>
            </a:r>
            <a:r>
              <a:rPr lang="ru-RU" sz="1400" b="1" dirty="0">
                <a:ea typeface="Times New Roman" panose="02020603050405020304" pitchFamily="18" charset="0"/>
              </a:rPr>
              <a:t>. Способы общения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Холодное наблюдение, уход, раздражение, непринятие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Требования, угрозы, наказания, запреты, нравоучения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Понимание и принятие личности ребенка</a:t>
            </a:r>
            <a:endParaRPr lang="ru-RU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ea typeface="Times New Roman" panose="02020603050405020304" pitchFamily="18" charset="0"/>
              </a:rPr>
              <a:t>4</a:t>
            </a:r>
            <a:r>
              <a:rPr lang="ru-RU" sz="1400" b="1" dirty="0">
                <a:ea typeface="Times New Roman" panose="02020603050405020304" pitchFamily="18" charset="0"/>
              </a:rPr>
              <a:t>. Тактика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Мирное сосуществование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Диктат или опека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Сотрудничество</a:t>
            </a:r>
            <a:endParaRPr lang="ru-RU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i="1" dirty="0">
                <a:ea typeface="Times New Roman" panose="02020603050405020304" pitchFamily="18" charset="0"/>
              </a:rPr>
              <a:t> </a:t>
            </a:r>
            <a:r>
              <a:rPr lang="ru-RU" sz="1400" b="1" dirty="0" smtClean="0">
                <a:ea typeface="Times New Roman" panose="02020603050405020304" pitchFamily="18" charset="0"/>
              </a:rPr>
              <a:t>5</a:t>
            </a:r>
            <a:r>
              <a:rPr lang="ru-RU" sz="1400" b="1" dirty="0">
                <a:ea typeface="Times New Roman" panose="02020603050405020304" pitchFamily="18" charset="0"/>
              </a:rPr>
              <a:t>. Личностная позиция педагога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Не брать на себя ответственность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Удовлетворить требования контролирующей инстанции </a:t>
            </a:r>
            <a:endParaRPr lang="ru-RU" sz="12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Times New Roman" panose="02020603050405020304" pitchFamily="18" charset="0"/>
              </a:rPr>
              <a:t>Исходить из интересов ребенка и перспектив его </a:t>
            </a:r>
            <a:r>
              <a:rPr lang="ru-RU" sz="1400" dirty="0" smtClean="0">
                <a:ea typeface="Times New Roman" panose="02020603050405020304" pitchFamily="18" charset="0"/>
              </a:rPr>
              <a:t>дальнейшего </a:t>
            </a:r>
            <a:r>
              <a:rPr lang="ru-RU" sz="1400" dirty="0">
                <a:ea typeface="Times New Roman" panose="02020603050405020304" pitchFamily="18" charset="0"/>
              </a:rPr>
              <a:t>развити</a:t>
            </a:r>
            <a:r>
              <a:rPr lang="ru-RU" sz="1200" dirty="0">
                <a:ea typeface="Times New Roman" panose="02020603050405020304" pitchFamily="18" charset="0"/>
              </a:rPr>
              <a:t>я</a:t>
            </a:r>
            <a:endParaRPr lang="ru-RU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322" y="109178"/>
            <a:ext cx="10412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ea typeface="Calibri" panose="020F0502020204030204" pitchFamily="34" charset="0"/>
              </a:rPr>
              <a:t>Модели педагогического </a:t>
            </a:r>
            <a:r>
              <a:rPr lang="ru-RU" sz="4400" dirty="0" smtClean="0">
                <a:ea typeface="Calibri" panose="020F0502020204030204" pitchFamily="34" charset="0"/>
              </a:rPr>
              <a:t>взаимодействия 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705" y="2110707"/>
            <a:ext cx="3611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2) Задание: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Обсудите </a:t>
            </a:r>
            <a:r>
              <a:rPr lang="ru-RU" sz="2400" dirty="0">
                <a:ea typeface="Calibri" panose="020F0502020204030204" pitchFamily="34" charset="0"/>
              </a:rPr>
              <a:t>и впишите те позиции из критериев, которые по-вашему мнению соответствуют каждой позиции в каждой </a:t>
            </a:r>
            <a:r>
              <a:rPr lang="ru-RU" sz="2400" dirty="0" smtClean="0">
                <a:ea typeface="Calibri" panose="020F0502020204030204" pitchFamily="34" charset="0"/>
              </a:rPr>
              <a:t>модели.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Calibri" panose="020F0502020204030204" pitchFamily="34" charset="0"/>
              </a:rPr>
              <a:t>Обдумайте </a:t>
            </a:r>
            <a:r>
              <a:rPr lang="ru-RU" sz="2400" dirty="0">
                <a:ea typeface="Calibri" panose="020F0502020204030204" pitchFamily="34" charset="0"/>
              </a:rPr>
              <a:t>результаты, вписав их в последнюю </a:t>
            </a:r>
            <a:r>
              <a:rPr lang="ru-RU" sz="2400" dirty="0" smtClean="0">
                <a:ea typeface="Calibri" panose="020F0502020204030204" pitchFamily="34" charset="0"/>
              </a:rPr>
              <a:t>колонку.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1140" y="938614"/>
            <a:ext cx="4559209" cy="40862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Критерии </a:t>
            </a:r>
            <a:r>
              <a:rPr lang="ru-RU" dirty="0" smtClean="0"/>
              <a:t>анализа (выбрать из перечня)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74291" y="4568336"/>
            <a:ext cx="3188497" cy="13280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Личностно-ориентированная модель педагогической поддержки «возьмемся за руки»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74292" y="3170072"/>
            <a:ext cx="3188497" cy="102155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невмешательства «руки прочь»</a:t>
            </a:r>
            <a:endParaRPr lang="ru-RU" dirty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974293" y="2135037"/>
            <a:ext cx="3188497" cy="71508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Учебно-дисциплинарная модель «твердой руки»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07964" y="1452702"/>
            <a:ext cx="1560578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/>
              <a:t>МОДЕЛИ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07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439" y="575124"/>
            <a:ext cx="10510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ea typeface="Calibri" panose="020F0502020204030204" pitchFamily="34" charset="0"/>
              </a:rPr>
              <a:t>Технология критического мышления «ЗУХ»</a:t>
            </a: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155" y="4014889"/>
            <a:ext cx="9853336" cy="214526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</a:rPr>
              <a:t> </a:t>
            </a:r>
            <a:r>
              <a:rPr lang="ru-RU" sz="2400" dirty="0" smtClean="0">
                <a:solidFill>
                  <a:srgbClr val="333333"/>
                </a:solidFill>
              </a:rPr>
              <a:t>Позволяет </a:t>
            </a:r>
            <a:r>
              <a:rPr lang="ru-RU" sz="2400" dirty="0">
                <a:solidFill>
                  <a:srgbClr val="333333"/>
                </a:solidFill>
              </a:rPr>
              <a:t>оценить педагогам уже имеющиеся </a:t>
            </a:r>
            <a:r>
              <a:rPr lang="ru-RU" sz="2400" dirty="0" smtClean="0">
                <a:solidFill>
                  <a:srgbClr val="333333"/>
                </a:solidFill>
              </a:rPr>
              <a:t>знания, выделить вопросы, </a:t>
            </a:r>
            <a:r>
              <a:rPr lang="ru-RU" sz="2400" dirty="0">
                <a:solidFill>
                  <a:srgbClr val="333333"/>
                </a:solidFill>
              </a:rPr>
              <a:t>проблемы, которые предстоит </a:t>
            </a:r>
            <a:r>
              <a:rPr lang="ru-RU" sz="2400" dirty="0" smtClean="0">
                <a:solidFill>
                  <a:srgbClr val="333333"/>
                </a:solidFill>
              </a:rPr>
              <a:t>узнать, соотнести и проанализировать </a:t>
            </a:r>
            <a:r>
              <a:rPr lang="ru-RU" sz="2400" dirty="0">
                <a:solidFill>
                  <a:srgbClr val="333333"/>
                </a:solidFill>
              </a:rPr>
              <a:t>различные </a:t>
            </a:r>
            <a:r>
              <a:rPr lang="ru-RU" sz="2400" dirty="0" smtClean="0">
                <a:solidFill>
                  <a:srgbClr val="333333"/>
                </a:solidFill>
              </a:rPr>
              <a:t>позиции того что есть на данный момент, </a:t>
            </a:r>
            <a:r>
              <a:rPr lang="ru-RU" sz="2400" dirty="0">
                <a:solidFill>
                  <a:srgbClr val="333333"/>
                </a:solidFill>
              </a:rPr>
              <a:t>что </a:t>
            </a:r>
            <a:r>
              <a:rPr lang="ru-RU" sz="2400" dirty="0" smtClean="0">
                <a:solidFill>
                  <a:srgbClr val="333333"/>
                </a:solidFill>
              </a:rPr>
              <a:t>способствует построению более успешной педагогической деятельности в будущем.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7032" y="2220919"/>
          <a:ext cx="9104574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4858"/>
                <a:gridCol w="3034858"/>
                <a:gridCol w="3034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ЗНАЮ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УЗНАЛА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ХОЧУ  ЗНАТЬ 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770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76" y="207655"/>
            <a:ext cx="4598670" cy="257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59" y="2981778"/>
            <a:ext cx="5686918" cy="316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1336" y="296335"/>
            <a:ext cx="6050188" cy="336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1500" y="3271513"/>
            <a:ext cx="5050063" cy="288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004" y="4190308"/>
            <a:ext cx="10804711" cy="1815882"/>
          </a:xfrm>
          <a:prstGeom prst="homePlat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Повышение уровня профессиональной компетентности сотрудников </a:t>
            </a:r>
            <a:r>
              <a:rPr lang="ru-RU" sz="2800" dirty="0"/>
              <a:t>в осуществлении педагогической поддержки развития дошкольников в рамках современных требований ФГОС ДО и профессионального стандарта 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38347" y="600934"/>
            <a:ext cx="9982023" cy="15323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Система образования </a:t>
            </a:r>
            <a:r>
              <a:rPr lang="ru-RU" sz="2800" b="1" dirty="0" smtClean="0"/>
              <a:t>нуждается </a:t>
            </a:r>
            <a:r>
              <a:rPr lang="ru-RU" sz="2800" b="1" dirty="0"/>
              <a:t>в специалистах высокой </a:t>
            </a:r>
            <a:r>
              <a:rPr lang="ru-RU" sz="2800" b="1" dirty="0" smtClean="0"/>
              <a:t>квалификации</a:t>
            </a:r>
            <a:r>
              <a:rPr lang="ru-RU" sz="2800" b="1" dirty="0"/>
              <a:t>, готовых к профессиональному развитию</a:t>
            </a:r>
            <a:r>
              <a:rPr lang="ru-RU" sz="2800" dirty="0"/>
              <a:t>, мотивированных на активную педагогическую </a:t>
            </a:r>
            <a:r>
              <a:rPr lang="ru-RU" sz="2800" dirty="0" smtClean="0"/>
              <a:t>деятельность.</a:t>
            </a:r>
            <a:endParaRPr lang="ru-RU" sz="28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086243" y="2697572"/>
            <a:ext cx="995680" cy="7924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196971" y="2697572"/>
            <a:ext cx="995680" cy="7924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8798" y="2697572"/>
            <a:ext cx="778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Организация работы педагогического коллектива</a:t>
            </a:r>
          </a:p>
        </p:txBody>
      </p:sp>
    </p:spTree>
    <p:extLst>
      <p:ext uri="{BB962C8B-B14F-4D97-AF65-F5344CB8AC3E}">
        <p14:creationId xmlns="" xmlns:p14="http://schemas.microsoft.com/office/powerpoint/2010/main" val="27830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364" y="1980425"/>
            <a:ext cx="6446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Достичь конечной цели можно</a:t>
            </a:r>
            <a:r>
              <a:rPr lang="ru-RU" sz="2400" b="1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Пошагово </a:t>
            </a:r>
            <a:r>
              <a:rPr lang="ru-RU" sz="2400" dirty="0"/>
              <a:t>(последовательно) изучив маршрут, отыскав первый ключ» в конверте в соответствии со «Схемой маршрута».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Внимательно </a:t>
            </a:r>
            <a:r>
              <a:rPr lang="ru-RU" sz="2400" dirty="0"/>
              <a:t>изучить задание. Договориться о том «кто» и «где», «как» и «что» будет делать.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Выполнить </a:t>
            </a:r>
            <a:r>
              <a:rPr lang="ru-RU" sz="2400" dirty="0"/>
              <a:t>задание, продемонстрировав свои таланты всем присутствующим.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Получить </a:t>
            </a:r>
            <a:r>
              <a:rPr lang="ru-RU" sz="2400" dirty="0"/>
              <a:t>«ключ» ко второму заданию.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7953" y="690113"/>
            <a:ext cx="10211689" cy="8083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/>
              <a:t>ПЕДАГОГИЧЕСКИЙ КВЕСТ</a:t>
            </a:r>
            <a:endParaRPr lang="ru-RU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84728" y="3252243"/>
            <a:ext cx="2857945" cy="4426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"</a:t>
            </a:r>
            <a:r>
              <a:rPr lang="ru-RU" sz="2000" b="1" dirty="0" smtClean="0"/>
              <a:t>ПОНЯТЬ ПАРТНЕРА"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5875" y="4287181"/>
            <a:ext cx="3155655" cy="4426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«</a:t>
            </a:r>
            <a:r>
              <a:rPr lang="ru-RU" sz="2000" b="1" dirty="0" smtClean="0"/>
              <a:t>ВЫХОД ИЗ КОНТАКТА»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35875" y="5360066"/>
            <a:ext cx="3155657" cy="4426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/>
              <a:t>ПРОИГРАТЬ СИТУАЦИЮ</a:t>
            </a:r>
            <a:endParaRPr lang="ru-RU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35853" y="2179358"/>
            <a:ext cx="3555703" cy="44267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/>
              <a:t>СОЗДАТЬ ПОРТРЕТ ПЕДАГОГА</a:t>
            </a:r>
            <a:endParaRPr lang="ru-RU" sz="16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5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xmlns="" id="{3F962B34-1521-4266-B201-41B9D944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6" y="435495"/>
            <a:ext cx="2368267" cy="2036737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Поставить себя на место ребенка</a:t>
            </a:r>
            <a:endParaRPr lang="ru-RU" alt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843040-341F-4147-9E05-BC20D2DF2CF1}"/>
              </a:ext>
            </a:extLst>
          </p:cNvPr>
          <p:cNvSpPr txBox="1"/>
          <p:nvPr/>
        </p:nvSpPr>
        <p:spPr>
          <a:xfrm>
            <a:off x="3145660" y="661469"/>
            <a:ext cx="5112568" cy="78319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Стимулирование</a:t>
            </a:r>
            <a:r>
              <a:rPr lang="ru-RU" dirty="0"/>
              <a:t>  </a:t>
            </a:r>
            <a:r>
              <a:rPr lang="ru-RU" sz="2000" dirty="0"/>
              <a:t>познавательной, творческой </a:t>
            </a:r>
            <a:r>
              <a:rPr lang="ru-RU" dirty="0"/>
              <a:t> </a:t>
            </a:r>
            <a:r>
              <a:rPr lang="ru-RU" sz="2000" dirty="0"/>
              <a:t>деятельности детей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3F1A87-A7DC-45C2-BE09-9AB23CD7655F}"/>
              </a:ext>
            </a:extLst>
          </p:cNvPr>
          <p:cNvSpPr txBox="1"/>
          <p:nvPr/>
        </p:nvSpPr>
        <p:spPr>
          <a:xfrm>
            <a:off x="1145396" y="4441018"/>
            <a:ext cx="4000528" cy="78319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Использование  различных видов   диалога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85C762-BF51-4136-8AB5-2DDDFCAD00B8}"/>
              </a:ext>
            </a:extLst>
          </p:cNvPr>
          <p:cNvSpPr txBox="1"/>
          <p:nvPr/>
        </p:nvSpPr>
        <p:spPr>
          <a:xfrm>
            <a:off x="7645957" y="4781537"/>
            <a:ext cx="3781450" cy="44267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Игровое   взаимодействие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7076BD-0EFD-492A-B33C-C7961612B938}"/>
              </a:ext>
            </a:extLst>
          </p:cNvPr>
          <p:cNvSpPr txBox="1"/>
          <p:nvPr/>
        </p:nvSpPr>
        <p:spPr>
          <a:xfrm>
            <a:off x="8212697" y="5514869"/>
            <a:ext cx="3214710" cy="44267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Опора на воображение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0F36D0-35C3-4A91-8650-024FA3EA4773}"/>
              </a:ext>
            </a:extLst>
          </p:cNvPr>
          <p:cNvSpPr txBox="1"/>
          <p:nvPr/>
        </p:nvSpPr>
        <p:spPr>
          <a:xfrm>
            <a:off x="2383467" y="5523083"/>
            <a:ext cx="3888432" cy="44267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Аналогии и метафоры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F21213-87EC-4127-85A6-90C5BCD4F5B3}"/>
              </a:ext>
            </a:extLst>
          </p:cNvPr>
          <p:cNvSpPr txBox="1"/>
          <p:nvPr/>
        </p:nvSpPr>
        <p:spPr>
          <a:xfrm>
            <a:off x="8499310" y="708652"/>
            <a:ext cx="3502742" cy="214526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Актуализация и системное объединением всех каналов восприятия информации у детей: зрительных, слуховых, кинестических </a:t>
            </a:r>
            <a:endParaRPr lang="ru-RU" sz="2000" dirty="0" smtClean="0"/>
          </a:p>
          <a:p>
            <a:pPr algn="ctr" eaLnBrk="1" hangingPunct="1">
              <a:defRPr/>
            </a:pPr>
            <a:r>
              <a:rPr lang="ru-RU" sz="2000" dirty="0" smtClean="0"/>
              <a:t>(ощущения</a:t>
            </a:r>
            <a:r>
              <a:rPr lang="ru-RU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CB6A12-2F24-47BC-9C2A-C0BE386A65B2}"/>
              </a:ext>
            </a:extLst>
          </p:cNvPr>
          <p:cNvSpPr txBox="1"/>
          <p:nvPr/>
        </p:nvSpPr>
        <p:spPr>
          <a:xfrm>
            <a:off x="6772537" y="4024580"/>
            <a:ext cx="4654870" cy="44267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Вариативность (поле возможностей)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F9D043-B59C-4AFE-91BE-2FA5E007102D}"/>
              </a:ext>
            </a:extLst>
          </p:cNvPr>
          <p:cNvSpPr txBox="1"/>
          <p:nvPr/>
        </p:nvSpPr>
        <p:spPr>
          <a:xfrm>
            <a:off x="3164702" y="1910376"/>
            <a:ext cx="5093526" cy="11237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/>
              <a:t>Развитие восприимчивости, чувствительности, широты и насыщенности восприятия окружающей действительности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614091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440" y="1741740"/>
            <a:ext cx="7854103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2000" dirty="0" smtClean="0">
                <a:ea typeface="Calibri"/>
                <a:cs typeface="Times New Roman"/>
              </a:rPr>
              <a:t>Набор высказываний великих цитат на тему: «хорошо- плохо», «зло </a:t>
            </a:r>
            <a:r>
              <a:rPr lang="ru-RU" sz="2000" dirty="0" smtClean="0">
                <a:ea typeface="Calibri"/>
                <a:cs typeface="Times New Roman"/>
              </a:rPr>
              <a:t>– добро</a:t>
            </a:r>
            <a:r>
              <a:rPr lang="ru-RU" sz="2000" dirty="0" smtClean="0">
                <a:ea typeface="Calibri"/>
                <a:cs typeface="Times New Roman"/>
              </a:rPr>
              <a:t>» и др.</a:t>
            </a:r>
            <a:endParaRPr lang="ru-RU" sz="2000" dirty="0" smtClean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2000" dirty="0" smtClean="0"/>
              <a:t>«Ситуация предположений». Творческая работа в мини-группах по технологии MindMap 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2000" dirty="0" smtClean="0"/>
              <a:t>Предъявление продукта, оценка и самооценка </a:t>
            </a:r>
            <a:r>
              <a:rPr lang="ru-RU" sz="2000" i="1" dirty="0" smtClean="0">
                <a:ea typeface="Calibri"/>
                <a:cs typeface="Times New Roman"/>
              </a:rPr>
              <a:t>(представить 3 лучших свойства своего продукта)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2000" dirty="0" smtClean="0">
                <a:ea typeface="Calibri"/>
                <a:cs typeface="Times New Roman"/>
              </a:rPr>
              <a:t>Промежуточная рефлексия (самокоррекция)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2000" dirty="0" smtClean="0"/>
              <a:t>«Создание нового продукта в соединении с уже разработанным</a:t>
            </a:r>
            <a:r>
              <a:rPr lang="ru-RU" sz="2000" dirty="0" smtClean="0"/>
              <a:t>» </a:t>
            </a:r>
            <a:r>
              <a:rPr lang="ru-RU" sz="2000" dirty="0" smtClean="0"/>
              <a:t>Творческая работа в мини-группах (технологии MindMap)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ru-RU" sz="2000" dirty="0" smtClean="0"/>
              <a:t>Презентация полученного продукта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  <a:tabLst>
                <a:tab pos="457200" algn="l"/>
              </a:tabLst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5DCF80-30AA-4DDF-A8B5-C6AB6ACA6346}"/>
              </a:ext>
            </a:extLst>
          </p:cNvPr>
          <p:cNvSpPr txBox="1"/>
          <p:nvPr/>
        </p:nvSpPr>
        <p:spPr>
          <a:xfrm>
            <a:off x="291844" y="5171147"/>
            <a:ext cx="9166055" cy="132802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i="1" dirty="0">
                <a:cs typeface="Arial" panose="020B0604020202020204" pitchFamily="34" charset="0"/>
              </a:rPr>
              <a:t>«Считай несчастным тот день и тот час, в которые не усвоил ничего нового и не прибавил к своему образованию»                                                    </a:t>
            </a:r>
            <a:r>
              <a:rPr lang="ru-RU" sz="2400" dirty="0">
                <a:cs typeface="Arial" panose="020B0604020202020204" pitchFamily="34" charset="0"/>
              </a:rPr>
              <a:t>       </a:t>
            </a:r>
            <a:r>
              <a:rPr lang="ru-RU" sz="2400" i="1" dirty="0">
                <a:cs typeface="Arial" panose="020B0604020202020204" pitchFamily="34" charset="0"/>
              </a:rPr>
              <a:t>Я.А. Коменский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4394" y="119404"/>
            <a:ext cx="10058400" cy="1450757"/>
          </a:xfrm>
        </p:spPr>
        <p:txBody>
          <a:bodyPr/>
          <a:lstStyle/>
          <a:p>
            <a:r>
              <a:rPr lang="ru-RU" i="1" dirty="0" smtClean="0"/>
              <a:t>ПЕДАГОГИЧЕСКАЯ МАСТЕРСКАЯ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025"/>
          <a:stretch>
            <a:fillRect/>
          </a:stretch>
        </p:blipFill>
        <p:spPr bwMode="auto">
          <a:xfrm>
            <a:off x="9227403" y="1787857"/>
            <a:ext cx="2173141" cy="401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48510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20A5F-4BC7-4285-9A26-9253703D7DEA}"/>
              </a:ext>
            </a:extLst>
          </p:cNvPr>
          <p:cNvSpPr txBox="1"/>
          <p:nvPr/>
        </p:nvSpPr>
        <p:spPr>
          <a:xfrm>
            <a:off x="229530" y="191186"/>
            <a:ext cx="10632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Деловая игра </a:t>
            </a:r>
            <a:r>
              <a:rPr lang="ru-RU" sz="4400" i="1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4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Внутренняя аттестация сотрудников</a:t>
            </a:r>
            <a:r>
              <a:rPr lang="ru-RU" sz="4400" i="1" dirty="0" smtClean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» - «Аукцион достижений» </a:t>
            </a:r>
            <a:endParaRPr lang="ru-RU" sz="4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2E20A8-FB0E-4026-A368-6F459218607B}"/>
              </a:ext>
            </a:extLst>
          </p:cNvPr>
          <p:cNvSpPr txBox="1"/>
          <p:nvPr/>
        </p:nvSpPr>
        <p:spPr>
          <a:xfrm>
            <a:off x="257207" y="2348919"/>
            <a:ext cx="4031458" cy="11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 часть. Алгоритм анализа профессионального роста . </a:t>
            </a:r>
            <a:endParaRPr lang="ru-RU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Заполняется специальная </a:t>
            </a:r>
            <a:r>
              <a:rPr lang="ru-RU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форма: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8C8610-A036-42D7-BE3C-A84A0D22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270" t="26824" r="37210" b="52761"/>
          <a:stretch/>
        </p:blipFill>
        <p:spPr>
          <a:xfrm>
            <a:off x="293298" y="4123426"/>
            <a:ext cx="4986068" cy="233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28F6F0-E9B0-47AF-8C2E-1E01F1C13AC8}"/>
              </a:ext>
            </a:extLst>
          </p:cNvPr>
          <p:cNvSpPr txBox="1"/>
          <p:nvPr/>
        </p:nvSpPr>
        <p:spPr>
          <a:xfrm>
            <a:off x="5334847" y="2047483"/>
            <a:ext cx="2515817" cy="453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 часть. </a:t>
            </a:r>
            <a:r>
              <a:rPr lang="ru-RU" sz="2000" dirty="0">
                <a:cs typeface="Arial" panose="020B0604020202020204" pitchFamily="34" charset="0"/>
              </a:rPr>
              <a:t>Проектирование своих профессиональных целей и возможных показателей на следующий аттестационный период. Обоснование их </a:t>
            </a:r>
            <a:r>
              <a:rPr lang="ru-RU" sz="2000" dirty="0" smtClean="0">
                <a:cs typeface="Arial" panose="020B0604020202020204" pitchFamily="34" charset="0"/>
              </a:rPr>
              <a:t>необходимости.</a:t>
            </a:r>
            <a:endParaRPr lang="ru-RU" sz="2000" dirty="0"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996D0-C79E-4B88-A3B9-89D5154E6482}"/>
              </a:ext>
            </a:extLst>
          </p:cNvPr>
          <p:cNvSpPr txBox="1"/>
          <p:nvPr/>
        </p:nvSpPr>
        <p:spPr>
          <a:xfrm>
            <a:off x="8729648" y="1841679"/>
            <a:ext cx="31189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Arial" panose="020B0604020202020204" pitchFamily="34" charset="0"/>
              </a:rPr>
              <a:t>3 часть. </a:t>
            </a:r>
            <a:r>
              <a:rPr lang="ru-RU" sz="2000" dirty="0">
                <a:cs typeface="Arial" panose="020B0604020202020204" pitchFamily="34" charset="0"/>
              </a:rPr>
              <a:t>Определение приоритетности спланированных целей для себя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198513" y="2692267"/>
            <a:ext cx="734095" cy="47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1F6B19F-D1BC-4A70-8D8B-51552E110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7875" t="26425" r="36781" b="61317"/>
          <a:stretch/>
        </p:blipFill>
        <p:spPr>
          <a:xfrm>
            <a:off x="7406060" y="4448797"/>
            <a:ext cx="4785940" cy="130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7850664" y="2061487"/>
            <a:ext cx="734095" cy="475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F6B19F-D1BC-4A70-8D8B-51552E110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3752" t="60772" r="41929" b="11111"/>
          <a:stretch/>
        </p:blipFill>
        <p:spPr>
          <a:xfrm>
            <a:off x="10198482" y="2784467"/>
            <a:ext cx="1616765" cy="178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6243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458453" y="194741"/>
            <a:ext cx="11596172" cy="1938992"/>
          </a:xfrm>
          <a:prstGeom prst="homePlate">
            <a:avLst>
              <a:gd name="adj" fmla="val 353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ea typeface="Times New Roman" panose="02020603050405020304" pitchFamily="18" charset="0"/>
              </a:rPr>
              <a:t>Цель</a:t>
            </a:r>
            <a:r>
              <a:rPr lang="ru-RU" sz="2400" b="1" i="1" dirty="0" smtClean="0">
                <a:ea typeface="Times New Roman" panose="02020603050405020304" pitchFamily="18" charset="0"/>
              </a:rPr>
              <a:t>: </a:t>
            </a:r>
            <a:r>
              <a:rPr lang="ru-RU" sz="2400" dirty="0" smtClean="0">
                <a:ea typeface="Times New Roman" panose="02020603050405020304" pitchFamily="18" charset="0"/>
              </a:rPr>
              <a:t>исследовать </a:t>
            </a:r>
            <a:r>
              <a:rPr lang="ru-RU" sz="2400" dirty="0">
                <a:ea typeface="Times New Roman" panose="02020603050405020304" pitchFamily="18" charset="0"/>
              </a:rPr>
              <a:t>роль педагога в осуществлении педагогической поддержки развития дошкольников в рамках современных требований ФГОС ДО 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 (далее – «Педагог…»).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125" y="2546719"/>
            <a:ext cx="7778716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5949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3417" y="2329890"/>
            <a:ext cx="5458563" cy="351389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Стратегия «лабиринт действий»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latin typeface="+mn-lt"/>
                <a:ea typeface="Times New Roman" panose="02020603050405020304" pitchFamily="18" charset="0"/>
              </a:rPr>
              <a:t>В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ключает обсуждение ситуации и сравнение полученных результатов с детальным описанием, которое продумывается ведущим заранее. 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В конце - перечень решений (одно или несколько из которых являются приемлемыми). 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05293" y="1159205"/>
            <a:ext cx="10781414" cy="9675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Деловая игра «Роль </a:t>
            </a:r>
            <a:r>
              <a:rPr lang="ru-RU" sz="3600" b="1" dirty="0"/>
              <a:t>педагога в осуществлении педагогической поддержки социализации и индивидуализации развития дошкольников»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8688947" y="2384885"/>
            <a:ext cx="1427928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 СИТУАЦИЯ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58508" y="3219865"/>
            <a:ext cx="1219319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88947" y="3219864"/>
            <a:ext cx="1219319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219386" y="3219863"/>
            <a:ext cx="1219319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35339" y="4463336"/>
            <a:ext cx="1427928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2 СИТУАЦИЯ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58508" y="5298316"/>
            <a:ext cx="1219319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688947" y="5298315"/>
            <a:ext cx="1219319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219386" y="5298314"/>
            <a:ext cx="1219319" cy="40862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0930439" y="4098559"/>
            <a:ext cx="707438" cy="50952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060729" y="4098559"/>
            <a:ext cx="707438" cy="509522"/>
          </a:xfrm>
          <a:prstGeom prst="down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77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199" y="20736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«Комплекс добродетелей»  Б. Франклина</a:t>
            </a:r>
            <a:endParaRPr lang="ru-RU" b="1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67708" y="719799"/>
            <a:ext cx="1098609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Бенджамин Франклин (1706 – 1790) - американский просветитель и государственный деятель, один из авторов Декларации независимости США. Опираясь на нравственные ценности своего времени, в молодости, составил для себя, «комплекс добродетелей» с соответствующими наставлениями и в конце каждой недели отмечал случаи их нарушения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8219742"/>
              </p:ext>
            </p:extLst>
          </p:nvPr>
        </p:nvGraphicFramePr>
        <p:xfrm>
          <a:off x="8126848" y="2685336"/>
          <a:ext cx="2639060" cy="39387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{C4B1156A-380E-4F78-BDF5-A606A8083BF9}</a:tableStyleId>
              </a:tblPr>
              <a:tblGrid>
                <a:gridCol w="2639060"/>
              </a:tblGrid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ВОЗДЕРЖАНИЕ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МОЛЧАНИЕ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ПОРЯДОК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РЕШИТЕЛЬНОСТЬ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ТРУДОЛЮБИЕ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ИСКРЕННОСТЬ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СПРАВЕДЛИВОСТЬ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УМЕРЕННОСТЬ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ЧИСТОТА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СПОКОЙСТВИЕ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СКРОМНОСТЬ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9432" y="328401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a typeface="Times New Roman" panose="02020603050405020304" pitchFamily="18" charset="0"/>
              </a:rPr>
              <a:t>1)  Задание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Times New Roman" panose="02020603050405020304" pitchFamily="18" charset="0"/>
              </a:rPr>
              <a:t>«В </a:t>
            </a:r>
            <a:r>
              <a:rPr lang="ru-RU" sz="2400" dirty="0">
                <a:ea typeface="Times New Roman" panose="02020603050405020304" pitchFamily="18" charset="0"/>
              </a:rPr>
              <a:t>таблицах пронумеруйте все пункты «Комплекса добродетелей» в том порядке, в котором они важны для вас, начиная с главного. 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Times New Roman" panose="02020603050405020304" pitchFamily="18" charset="0"/>
              </a:rPr>
              <a:t>Раскройте </a:t>
            </a:r>
            <a:r>
              <a:rPr lang="ru-RU" sz="2400" dirty="0">
                <a:ea typeface="Times New Roman" panose="02020603050405020304" pitchFamily="18" charset="0"/>
              </a:rPr>
              <a:t>суть каждой добродетели с вашей точки </a:t>
            </a:r>
            <a:r>
              <a:rPr lang="ru-RU" sz="2400" dirty="0" smtClean="0">
                <a:ea typeface="Times New Roman" panose="02020603050405020304" pitchFamily="18" charset="0"/>
              </a:rPr>
              <a:t>зрения.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3695336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3709</TotalTime>
  <Words>1061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 Иновационные формы взаимодействия  старшего  воспитателя с педагогическим коллективом </vt:lpstr>
      <vt:lpstr>Слайд 2</vt:lpstr>
      <vt:lpstr>Слайд 3</vt:lpstr>
      <vt:lpstr>Поставить себя на место ребенка</vt:lpstr>
      <vt:lpstr>ПЕДАГОГИЧЕСКАЯ МАСТЕРСКАЯ</vt:lpstr>
      <vt:lpstr>Слайд 6</vt:lpstr>
      <vt:lpstr>Слайд 7</vt:lpstr>
      <vt:lpstr>Деловая игра «Роль педагога в осуществлении педагогической поддержки социализации и индивидуализации развития дошкольников»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развивающая среда групп</dc:title>
  <dc:creator>LenovoPC12</dc:creator>
  <cp:lastModifiedBy>Group_13</cp:lastModifiedBy>
  <cp:revision>127</cp:revision>
  <dcterms:created xsi:type="dcterms:W3CDTF">2021-04-05T11:15:05Z</dcterms:created>
  <dcterms:modified xsi:type="dcterms:W3CDTF">2021-09-27T09:29:02Z</dcterms:modified>
</cp:coreProperties>
</file>