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13"/>
  </p:notesMasterIdLst>
  <p:sldIdLst>
    <p:sldId id="274" r:id="rId2"/>
    <p:sldId id="276" r:id="rId3"/>
    <p:sldId id="277" r:id="rId4"/>
    <p:sldId id="278" r:id="rId5"/>
    <p:sldId id="258" r:id="rId6"/>
    <p:sldId id="265" r:id="rId7"/>
    <p:sldId id="266" r:id="rId8"/>
    <p:sldId id="268" r:id="rId9"/>
    <p:sldId id="279" r:id="rId10"/>
    <p:sldId id="281" r:id="rId11"/>
    <p:sldId id="28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9804D1-8A48-4A23-B1DA-12602AB7794B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5A2D15-1213-42A1-9351-1453FB377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71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229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354C05-4DF7-41F6-BA91-CE6A0FBBB4B0}" type="slidenum">
              <a:rPr lang="en-US">
                <a:cs typeface="MS PGothic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>
              <a:cs typeface="MS PGothic"/>
            </a:endParaRPr>
          </a:p>
        </p:txBody>
      </p:sp>
    </p:spTree>
    <p:extLst>
      <p:ext uri="{BB962C8B-B14F-4D97-AF65-F5344CB8AC3E}">
        <p14:creationId xmlns:p14="http://schemas.microsoft.com/office/powerpoint/2010/main" val="892248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229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ED738581-EB2C-4219-A06E-4036F820A309}" type="slidenum">
              <a:rPr lang="en-US">
                <a:latin typeface="+mn-lt"/>
                <a:cs typeface="MS PGothic"/>
              </a:rPr>
              <a:pPr>
                <a:defRPr/>
              </a:pPr>
              <a:t>11</a:t>
            </a:fld>
            <a:endParaRPr lang="en-US">
              <a:latin typeface="+mn-lt"/>
              <a:cs typeface="MS PGothic"/>
            </a:endParaRPr>
          </a:p>
        </p:txBody>
      </p:sp>
    </p:spTree>
    <p:extLst>
      <p:ext uri="{BB962C8B-B14F-4D97-AF65-F5344CB8AC3E}">
        <p14:creationId xmlns:p14="http://schemas.microsoft.com/office/powerpoint/2010/main" val="1490175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E8866B9-3990-4C7D-A425-94F112E4E133}" type="datetimeFigureOut">
              <a:rPr lang="en-GB" smtClean="0"/>
              <a:t>05/04/2021</a:t>
            </a:fld>
            <a:endParaRPr lang="en-GB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GB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D0C9C15-3E3A-466D-8B04-C37AC1B4BC3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66B9-3990-4C7D-A425-94F112E4E133}" type="datetimeFigureOut">
              <a:rPr lang="en-GB" smtClean="0"/>
              <a:t>05/04/2021</a:t>
            </a:fld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9C15-3E3A-466D-8B04-C37AC1B4BC3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66B9-3990-4C7D-A425-94F112E4E133}" type="datetimeFigureOut">
              <a:rPr lang="en-GB" smtClean="0"/>
              <a:t>05/04/2021</a:t>
            </a:fld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9C15-3E3A-466D-8B04-C37AC1B4BC3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66B9-3990-4C7D-A425-94F112E4E133}" type="datetimeFigureOut">
              <a:rPr lang="en-GB" smtClean="0"/>
              <a:t>05/04/2021</a:t>
            </a:fld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9C15-3E3A-466D-8B04-C37AC1B4BC36}" type="slidenum">
              <a:rPr lang="en-GB" smtClean="0"/>
              <a:t>‹#›</a:t>
            </a:fld>
            <a:endParaRPr lang="en-GB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66B9-3990-4C7D-A425-94F112E4E133}" type="datetimeFigureOut">
              <a:rPr lang="en-GB" smtClean="0"/>
              <a:t>05/04/2021</a:t>
            </a:fld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9C15-3E3A-466D-8B04-C37AC1B4BC36}" type="slidenum">
              <a:rPr lang="en-GB" smtClean="0"/>
              <a:t>‹#›</a:t>
            </a:fld>
            <a:endParaRPr lang="en-GB"/>
          </a:p>
        </p:txBody>
      </p:sp>
      <p:sp>
        <p:nvSpPr>
          <p:cNvPr id="7" name="Нашивка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66B9-3990-4C7D-A425-94F112E4E133}" type="datetimeFigureOut">
              <a:rPr lang="en-GB" smtClean="0"/>
              <a:t>05/04/2021</a:t>
            </a:fld>
            <a:endParaRPr lang="en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9C15-3E3A-466D-8B04-C37AC1B4BC3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66B9-3990-4C7D-A425-94F112E4E133}" type="datetimeFigureOut">
              <a:rPr lang="en-GB" smtClean="0"/>
              <a:t>05/04/2021</a:t>
            </a:fld>
            <a:endParaRPr lang="en-GB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9C15-3E3A-466D-8B04-C37AC1B4BC36}" type="slidenum">
              <a:rPr lang="en-GB" smtClean="0"/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66B9-3990-4C7D-A425-94F112E4E133}" type="datetimeFigureOut">
              <a:rPr lang="en-GB" smtClean="0"/>
              <a:t>05/04/2021</a:t>
            </a:fld>
            <a:endParaRPr lang="en-GB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9C15-3E3A-466D-8B04-C37AC1B4BC36}" type="slidenum">
              <a:rPr lang="en-GB" smtClean="0"/>
              <a:t>‹#›</a:t>
            </a:fld>
            <a:endParaRPr lang="en-GB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66B9-3990-4C7D-A425-94F112E4E133}" type="datetimeFigureOut">
              <a:rPr lang="en-GB" smtClean="0"/>
              <a:t>05/04/2021</a:t>
            </a:fld>
            <a:endParaRPr lang="en-GB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9C15-3E3A-466D-8B04-C37AC1B4BC3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6E8866B9-3990-4C7D-A425-94F112E4E133}" type="datetimeFigureOut">
              <a:rPr lang="en-GB" smtClean="0"/>
              <a:t>05/04/2021</a:t>
            </a:fld>
            <a:endParaRPr lang="en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9C15-3E3A-466D-8B04-C37AC1B4BC36}" type="slidenum">
              <a:rPr lang="en-GB" smtClean="0"/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E8866B9-3990-4C7D-A425-94F112E4E133}" type="datetimeFigureOut">
              <a:rPr lang="en-GB" smtClean="0"/>
              <a:t>05/04/2021</a:t>
            </a:fld>
            <a:endParaRPr lang="en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D0C9C15-3E3A-466D-8B04-C37AC1B4BC3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6E8866B9-3990-4C7D-A425-94F112E4E133}" type="datetimeFigureOut">
              <a:rPr lang="en-GB" smtClean="0"/>
              <a:t>05/04/2021</a:t>
            </a:fld>
            <a:endParaRPr lang="en-GB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GB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9D0C9C15-3E3A-466D-8B04-C37AC1B4BC36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http://cs03.vkontakte.ru/u96223/89053/x_07f7222b7b.jpg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myphoto" descr="http://cs03.vkontakte.ru/u96223/89053/x_07f7222b7b.jpg"/>
          <p:cNvPicPr>
            <a:picLocks noChangeAspect="1" noChangeArrowheads="1"/>
          </p:cNvPicPr>
          <p:nvPr/>
        </p:nvPicPr>
        <p:blipFill>
          <a:blip r:embed="rId3" r:link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2910840" y="-694592"/>
            <a:ext cx="9144000" cy="6638192"/>
          </a:xfrm>
          <a:prstGeom prst="rect">
            <a:avLst/>
          </a:prstGeom>
          <a:noFill/>
          <a:ln>
            <a:noFill/>
          </a:ln>
        </p:spPr>
      </p:pic>
      <p:sp>
        <p:nvSpPr>
          <p:cNvPr id="11266" name="Title 2"/>
          <p:cNvSpPr>
            <a:spLocks noGrp="1"/>
          </p:cNvSpPr>
          <p:nvPr>
            <p:ph type="ctrTitle" idx="4294967295"/>
          </p:nvPr>
        </p:nvSpPr>
        <p:spPr>
          <a:xfrm>
            <a:off x="5074920" y="-531877"/>
            <a:ext cx="6553199" cy="3181923"/>
          </a:xfrm>
          <a:solidFill>
            <a:schemeClr val="bg1"/>
          </a:solidFill>
          <a:ln w="38100">
            <a:solidFill>
              <a:schemeClr val="tx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РАЙОННЫЙ ГРАНТОВЫЙ КОНКУРС </a:t>
            </a:r>
            <a:b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«ЛИДЕР В ОБРАЗОВАНИИ»</a:t>
            </a:r>
            <a:b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 </a:t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«БЫТЬ ЧЕЛОВЕКОМ»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1524000" y="5943600"/>
            <a:ext cx="9144000" cy="1588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7" name="Рисунок 1" descr="C:\Documents and Settings\Розов\Рабочий стол\Буклет\Лого1.jp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09092" y="-531877"/>
            <a:ext cx="1752600" cy="1370012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</p:pic>
      <p:sp>
        <p:nvSpPr>
          <p:cNvPr id="13" name="Title 2"/>
          <p:cNvSpPr txBox="1">
            <a:spLocks/>
          </p:cNvSpPr>
          <p:nvPr/>
        </p:nvSpPr>
        <p:spPr bwMode="auto">
          <a:xfrm>
            <a:off x="1752599" y="4455024"/>
            <a:ext cx="3657599" cy="92848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Директор ГБОУ № 574 М.А. Волкова </a:t>
            </a:r>
          </a:p>
        </p:txBody>
      </p:sp>
    </p:spTree>
    <p:extLst>
      <p:ext uri="{BB962C8B-B14F-4D97-AF65-F5344CB8AC3E}">
        <p14:creationId xmlns:p14="http://schemas.microsoft.com/office/powerpoint/2010/main" val="82749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0" t="5057" r="900" b="5220"/>
          <a:stretch/>
        </p:blipFill>
        <p:spPr bwMode="auto">
          <a:xfrm>
            <a:off x="-134111" y="121920"/>
            <a:ext cx="12179808" cy="673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101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2"/>
          <p:cNvSpPr>
            <a:spLocks noGrp="1"/>
          </p:cNvSpPr>
          <p:nvPr>
            <p:ph type="ctrTitle" idx="4294967295"/>
          </p:nvPr>
        </p:nvSpPr>
        <p:spPr>
          <a:xfrm>
            <a:off x="1905000" y="4419600"/>
            <a:ext cx="8763000" cy="2057400"/>
          </a:xfrm>
          <a:solidFill>
            <a:srgbClr val="A6A6A6">
              <a:alpha val="80000"/>
            </a:srgbClr>
          </a:solidFill>
          <a:ln w="38100"/>
          <a:effectLst>
            <a:softEdge rad="317500"/>
          </a:effectLst>
        </p:spPr>
        <p:txBody>
          <a:bodyPr vert="horz" bIns="4572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ru-RU" sz="6000" dirty="0">
                <a:solidFill>
                  <a:srgbClr val="10253F"/>
                </a:solidFill>
                <a:latin typeface="Georgia" pitchFamily="18" charset="0"/>
              </a:rPr>
              <a:t>ВМЕСТЕ!</a:t>
            </a:r>
          </a:p>
        </p:txBody>
      </p:sp>
      <p:pic>
        <p:nvPicPr>
          <p:cNvPr id="2052" name="Picture 4" descr="https://andreevatatyana.ru/wp-content/uploads/2016/01/succes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13" y="126642"/>
            <a:ext cx="8534400" cy="4419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63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Школа\№574\Буклет\Лого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84400" cy="170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3900" y="304933"/>
            <a:ext cx="9366325" cy="78861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ВОЛОНТЕРЫ ЧТЕНИЯ</a:t>
            </a:r>
            <a:endParaRPr lang="ru-RU" dirty="0"/>
          </a:p>
        </p:txBody>
      </p:sp>
      <p:pic>
        <p:nvPicPr>
          <p:cNvPr id="6" name="image41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5179315" y="4359011"/>
            <a:ext cx="2830561" cy="1778598"/>
          </a:xfrm>
          <a:prstGeom prst="rect">
            <a:avLst/>
          </a:prstGeom>
          <a:ln/>
        </p:spPr>
      </p:pic>
      <p:pic>
        <p:nvPicPr>
          <p:cNvPr id="7" name="image36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9015062" y="1392224"/>
            <a:ext cx="2820069" cy="1960819"/>
          </a:xfrm>
          <a:prstGeom prst="rect">
            <a:avLst/>
          </a:prstGeom>
          <a:ln/>
        </p:spPr>
      </p:pic>
      <p:pic>
        <p:nvPicPr>
          <p:cNvPr id="8" name="image6.png"/>
          <p:cNvPicPr/>
          <p:nvPr/>
        </p:nvPicPr>
        <p:blipFill rotWithShape="1">
          <a:blip r:embed="rId5"/>
          <a:srcRect b="10109"/>
          <a:stretch/>
        </p:blipFill>
        <p:spPr>
          <a:xfrm>
            <a:off x="8383364" y="3907701"/>
            <a:ext cx="3207069" cy="2168209"/>
          </a:xfrm>
          <a:prstGeom prst="rect">
            <a:avLst/>
          </a:prstGeom>
          <a:ln/>
        </p:spPr>
      </p:pic>
      <p:pic>
        <p:nvPicPr>
          <p:cNvPr id="9" name="image33.png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3038310" y="1404228"/>
            <a:ext cx="2604770" cy="1948815"/>
          </a:xfrm>
          <a:prstGeom prst="rect">
            <a:avLst/>
          </a:prstGeom>
          <a:ln/>
        </p:spPr>
      </p:pic>
      <p:pic>
        <p:nvPicPr>
          <p:cNvPr id="10" name="image20.png"/>
          <p:cNvPicPr>
            <a:picLocks noGrp="1"/>
          </p:cNvPicPr>
          <p:nvPr>
            <p:ph idx="1"/>
          </p:nvPr>
        </p:nvPicPr>
        <p:blipFill>
          <a:blip r:embed="rId7"/>
          <a:srcRect/>
          <a:stretch>
            <a:fillRect/>
          </a:stretch>
        </p:blipFill>
        <p:spPr>
          <a:xfrm>
            <a:off x="5672138" y="1778150"/>
            <a:ext cx="3250155" cy="2291810"/>
          </a:xfrm>
          <a:prstGeom prst="rect">
            <a:avLst/>
          </a:prstGeom>
          <a:ln/>
        </p:spPr>
      </p:pic>
      <p:pic>
        <p:nvPicPr>
          <p:cNvPr id="11" name="Picture 2" descr="https://sun9-21.userapi.com/76fTXCwldJEz0dvSpLD4QOv0pJArtYRrh5T0_Q/oYqYQq3QhAY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2" b="19370"/>
          <a:stretch/>
        </p:blipFill>
        <p:spPr bwMode="auto">
          <a:xfrm>
            <a:off x="417518" y="1852498"/>
            <a:ext cx="2456439" cy="1955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4"/>
          <p:cNvGrpSpPr>
            <a:grpSpLocks noChangeAspect="1"/>
          </p:cNvGrpSpPr>
          <p:nvPr/>
        </p:nvGrpSpPr>
        <p:grpSpPr bwMode="auto">
          <a:xfrm rot="5400000">
            <a:off x="1219841" y="3423523"/>
            <a:ext cx="2592134" cy="3649574"/>
            <a:chOff x="2306" y="1590"/>
            <a:chExt cx="1939" cy="2730"/>
          </a:xfrm>
        </p:grpSpPr>
        <p:sp>
          <p:nvSpPr>
            <p:cNvPr id="13" name="AutoShape 3"/>
            <p:cNvSpPr>
              <a:spLocks noChangeAspect="1" noChangeArrowheads="1" noTextEdit="1"/>
            </p:cNvSpPr>
            <p:nvPr/>
          </p:nvSpPr>
          <p:spPr bwMode="auto">
            <a:xfrm>
              <a:off x="2306" y="1590"/>
              <a:ext cx="1939" cy="2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6" y="1590"/>
              <a:ext cx="1940" cy="2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4329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Школа\№574\Буклет\Лого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84400" cy="170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8941" y="4713668"/>
            <a:ext cx="11400035" cy="1326524"/>
          </a:xfrm>
        </p:spPr>
        <p:txBody>
          <a:bodyPr>
            <a:noAutofit/>
          </a:bodyPr>
          <a:lstStyle/>
          <a:p>
            <a:r>
              <a:rPr lang="ru-RU" sz="4000" dirty="0" smtClean="0"/>
              <a:t>Наставничество в образовании</a:t>
            </a:r>
          </a:p>
          <a:p>
            <a:r>
              <a:rPr lang="ru-RU" sz="4000" dirty="0" smtClean="0"/>
              <a:t>Медиация</a:t>
            </a:r>
            <a:endParaRPr lang="ru-RU" sz="40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4400" y="376294"/>
            <a:ext cx="9366325" cy="78861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ВОЛОНТЕРЫ ОБРАЗОВАНИЯ</a:t>
            </a:r>
            <a:endParaRPr lang="ru-RU" dirty="0"/>
          </a:p>
        </p:txBody>
      </p:sp>
      <p:pic>
        <p:nvPicPr>
          <p:cNvPr id="7" name="image14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8892467" y="4070888"/>
            <a:ext cx="2726509" cy="2154456"/>
          </a:xfrm>
          <a:prstGeom prst="rect">
            <a:avLst/>
          </a:prstGeom>
          <a:ln/>
        </p:spPr>
      </p:pic>
      <p:pic>
        <p:nvPicPr>
          <p:cNvPr id="8" name="Picture 4" descr="https://sun9-68.userapi.com/c856128/v856128907/1d15d7/1d2xYodqsF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11" y="1866903"/>
            <a:ext cx="2690710" cy="202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4092" y="1606927"/>
            <a:ext cx="1735396" cy="25768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9433" y="1663975"/>
            <a:ext cx="2728590" cy="1819060"/>
          </a:xfrm>
          <a:prstGeom prst="rect">
            <a:avLst/>
          </a:prstGeom>
        </p:spPr>
      </p:pic>
      <p:pic>
        <p:nvPicPr>
          <p:cNvPr id="11" name="image39.png"/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8892467" y="1515649"/>
            <a:ext cx="3026366" cy="1963952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73855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Школа\№574\Буклет\Лого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84400" cy="170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4944" y="1708150"/>
            <a:ext cx="11106912" cy="4124480"/>
          </a:xfrm>
        </p:spPr>
        <p:txBody>
          <a:bodyPr/>
          <a:lstStyle/>
          <a:p>
            <a:r>
              <a:rPr lang="ru-RU" dirty="0" smtClean="0"/>
              <a:t>Социальное </a:t>
            </a:r>
            <a:r>
              <a:rPr lang="ru-RU" dirty="0" err="1" smtClean="0"/>
              <a:t>волонтерство</a:t>
            </a:r>
            <a:endParaRPr lang="ru-RU" dirty="0" smtClean="0"/>
          </a:p>
          <a:p>
            <a:r>
              <a:rPr lang="ru-RU" dirty="0" smtClean="0"/>
              <a:t>Спортивное </a:t>
            </a:r>
            <a:r>
              <a:rPr lang="ru-RU" dirty="0" err="1" smtClean="0"/>
              <a:t>волонтерство</a:t>
            </a:r>
            <a:endParaRPr lang="ru-RU" dirty="0" smtClean="0"/>
          </a:p>
          <a:p>
            <a:r>
              <a:rPr lang="ru-RU" dirty="0" smtClean="0"/>
              <a:t>РДШ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1320" y="727039"/>
            <a:ext cx="9366325" cy="78861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ВНЕШНЕЕ ВОЛОНТЕРСТВО</a:t>
            </a:r>
            <a:endParaRPr lang="ru-RU" dirty="0"/>
          </a:p>
        </p:txBody>
      </p:sp>
      <p:pic>
        <p:nvPicPr>
          <p:cNvPr id="5" name="image3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44183" y="3223799"/>
            <a:ext cx="3454146" cy="2014855"/>
          </a:xfrm>
          <a:prstGeom prst="rect">
            <a:avLst/>
          </a:prstGeom>
          <a:ln/>
        </p:spPr>
      </p:pic>
      <p:pic>
        <p:nvPicPr>
          <p:cNvPr id="6" name="image43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4386344" y="2748019"/>
            <a:ext cx="3016876" cy="2299569"/>
          </a:xfrm>
          <a:prstGeom prst="rect">
            <a:avLst/>
          </a:prstGeom>
          <a:ln/>
        </p:spPr>
      </p:pic>
      <p:pic>
        <p:nvPicPr>
          <p:cNvPr id="8" name="image32.png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8475401" y="1708150"/>
            <a:ext cx="2619219" cy="2919775"/>
          </a:xfrm>
          <a:prstGeom prst="rect">
            <a:avLst/>
          </a:prstGeom>
          <a:ln/>
        </p:spPr>
      </p:pic>
      <p:pic>
        <p:nvPicPr>
          <p:cNvPr id="9" name="image11.png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8091235" y="4838723"/>
            <a:ext cx="2810716" cy="1596259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88367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Школа\№574\Буклет\Лого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84400" cy="170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7882" y="1708150"/>
            <a:ext cx="9989867" cy="4124480"/>
          </a:xfrm>
        </p:spPr>
        <p:txBody>
          <a:bodyPr/>
          <a:lstStyle/>
          <a:p>
            <a:pPr marL="525780" indent="-457200"/>
            <a:r>
              <a:rPr lang="ru-RU" b="1" dirty="0" smtClean="0"/>
              <a:t>Мобильное экологическое приложение </a:t>
            </a:r>
            <a:r>
              <a:rPr lang="ru-RU" b="1" dirty="0"/>
              <a:t>“</a:t>
            </a:r>
            <a:r>
              <a:rPr lang="ru-RU" b="1" dirty="0" err="1"/>
              <a:t>Ecо-City</a:t>
            </a:r>
            <a:r>
              <a:rPr lang="ru-RU" b="1" dirty="0" smtClean="0"/>
              <a:t>”</a:t>
            </a:r>
          </a:p>
          <a:p>
            <a:pPr marL="525780" indent="-457200"/>
            <a:r>
              <a:rPr lang="ru-RU" b="1" dirty="0" smtClean="0"/>
              <a:t>Участие в международном проекте </a:t>
            </a:r>
            <a:r>
              <a:rPr lang="en-US" b="1" dirty="0"/>
              <a:t> </a:t>
            </a:r>
            <a:r>
              <a:rPr lang="en-US" b="1" dirty="0" smtClean="0"/>
              <a:t>Life-Link</a:t>
            </a:r>
            <a:endParaRPr lang="ru-RU" dirty="0"/>
          </a:p>
          <a:p>
            <a:pPr marL="68580" indent="0">
              <a:buNone/>
            </a:pPr>
            <a:endParaRPr lang="ru-RU" b="1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4400" y="412523"/>
            <a:ext cx="9366325" cy="78861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ЭКОЛОГИЧЕСКОЕ ВОЛОНТЕРСТВО</a:t>
            </a:r>
            <a:endParaRPr lang="ru-RU" dirty="0"/>
          </a:p>
        </p:txBody>
      </p:sp>
      <p:pic>
        <p:nvPicPr>
          <p:cNvPr id="7" name="image20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790164" y="2763563"/>
            <a:ext cx="2704564" cy="1510665"/>
          </a:xfrm>
          <a:prstGeom prst="rect">
            <a:avLst/>
          </a:prstGeom>
          <a:ln/>
        </p:spPr>
      </p:pic>
      <p:pic>
        <p:nvPicPr>
          <p:cNvPr id="8" name="image27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0303099" y="3928736"/>
            <a:ext cx="1560606" cy="2797183"/>
          </a:xfrm>
          <a:prstGeom prst="rect">
            <a:avLst/>
          </a:prstGeom>
          <a:ln/>
        </p:spPr>
      </p:pic>
      <p:pic>
        <p:nvPicPr>
          <p:cNvPr id="9" name="image19.png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9799099" y="1482725"/>
            <a:ext cx="1257300" cy="1257300"/>
          </a:xfrm>
          <a:prstGeom prst="rect">
            <a:avLst/>
          </a:prstGeom>
          <a:ln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2446" y="4466729"/>
            <a:ext cx="3485498" cy="19605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7384" y="2843950"/>
            <a:ext cx="3334065" cy="2169571"/>
          </a:xfrm>
          <a:prstGeom prst="rect">
            <a:avLst/>
          </a:prstGeom>
        </p:spPr>
      </p:pic>
      <p:pic>
        <p:nvPicPr>
          <p:cNvPr id="12" name="image9.png"/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626480" y="4023286"/>
            <a:ext cx="1409945" cy="2608082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61510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Школа\№574\Буклет\Лого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84400" cy="170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4672" y="1708150"/>
            <a:ext cx="10814304" cy="4124480"/>
          </a:xfrm>
        </p:spPr>
        <p:txBody>
          <a:bodyPr>
            <a:noAutofit/>
          </a:bodyPr>
          <a:lstStyle/>
          <a:p>
            <a:pPr marL="68580" indent="0">
              <a:buNone/>
            </a:pPr>
            <a:r>
              <a:rPr lang="ru-RU" sz="3600" b="1" dirty="0" smtClean="0"/>
              <a:t>Чем мы располагаем?</a:t>
            </a:r>
          </a:p>
          <a:p>
            <a:r>
              <a:rPr lang="ru-RU" sz="3600" dirty="0" smtClean="0"/>
              <a:t>Техническое обеспечение образовательной деятельности</a:t>
            </a:r>
          </a:p>
          <a:p>
            <a:r>
              <a:rPr lang="ru-RU" sz="3600" dirty="0" smtClean="0"/>
              <a:t>Информационно-библиотечный центр</a:t>
            </a:r>
          </a:p>
          <a:p>
            <a:r>
              <a:rPr lang="ru-RU" sz="3600" dirty="0" smtClean="0"/>
              <a:t>Издательский центр</a:t>
            </a:r>
          </a:p>
          <a:p>
            <a:r>
              <a:rPr lang="ru-RU" sz="3600" dirty="0" smtClean="0"/>
              <a:t>Медиа-студия</a:t>
            </a:r>
          </a:p>
          <a:p>
            <a:r>
              <a:rPr lang="ru-RU" sz="3600" dirty="0" smtClean="0"/>
              <a:t>Школьный музей</a:t>
            </a:r>
            <a:endParaRPr lang="ru-RU" sz="36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2233" y="459769"/>
            <a:ext cx="9366325" cy="96978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effectLst/>
              </a:rPr>
              <a:t>Материально-техническое обеспечение проекта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140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Школа\№574\Буклет\Лого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84400" cy="170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4672" y="1708150"/>
            <a:ext cx="10814304" cy="412448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ru-RU" b="1" dirty="0" smtClean="0"/>
              <a:t>Чего нам не хватает?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1320" y="727039"/>
            <a:ext cx="9366325" cy="78861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effectLst/>
              </a:rPr>
              <a:t>Материально-техническое обеспечение проекта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7983236"/>
              </p:ext>
            </p:extLst>
          </p:nvPr>
        </p:nvGraphicFramePr>
        <p:xfrm>
          <a:off x="85345" y="2123890"/>
          <a:ext cx="11972544" cy="4709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275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34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15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87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Стоимость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Кол-во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173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Газоанализатор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от 50 000 до 200 000 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8272">
                <a:tc>
                  <a:txBody>
                    <a:bodyPr/>
                    <a:lstStyle/>
                    <a:p>
                      <a:r>
                        <a:rPr lang="ru-RU" dirty="0" smtClean="0"/>
                        <a:t>Прибор “</a:t>
                      </a:r>
                      <a:r>
                        <a:rPr lang="ru-RU" dirty="0" err="1" smtClean="0"/>
                        <a:t>Эковизор</a:t>
                      </a:r>
                      <a:r>
                        <a:rPr lang="ru-RU" dirty="0" smtClean="0"/>
                        <a:t> F4” (измерение радиации, нитрат-тестер, индикатор ЭМ-поля, оценка качества воды)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11 000 руб.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7173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Бинокуляры</a:t>
                      </a:r>
                      <a:r>
                        <a:rPr lang="ru-RU" dirty="0" smtClean="0"/>
                        <a:t> для исследования воды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от 30 000 до 100 000 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173">
                <a:tc>
                  <a:txBody>
                    <a:bodyPr/>
                    <a:lstStyle/>
                    <a:p>
                      <a:r>
                        <a:rPr lang="ru-RU" dirty="0" smtClean="0"/>
                        <a:t>Термометры для воды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от 100 до 600 руб.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7173">
                <a:tc>
                  <a:txBody>
                    <a:bodyPr/>
                    <a:lstStyle/>
                    <a:p>
                      <a:r>
                        <a:rPr lang="ru-RU" dirty="0" smtClean="0"/>
                        <a:t>Щипцы и грабли для уборки мусора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от 1000 до 5000 руб.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870">
                <a:tc>
                  <a:txBody>
                    <a:bodyPr/>
                    <a:lstStyle/>
                    <a:p>
                      <a:r>
                        <a:rPr lang="ru-RU" dirty="0" smtClean="0"/>
                        <a:t>Перчатки тканевые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от 20 руб.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7173">
                <a:tc>
                  <a:txBody>
                    <a:bodyPr/>
                    <a:lstStyle/>
                    <a:p>
                      <a:r>
                        <a:rPr lang="ru-RU" dirty="0" smtClean="0"/>
                        <a:t>Большие мусорные мешки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от 30 руб.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7173">
                <a:tc>
                  <a:txBody>
                    <a:bodyPr/>
                    <a:lstStyle/>
                    <a:p>
                      <a:r>
                        <a:rPr lang="ru-RU" dirty="0" smtClean="0"/>
                        <a:t>Контейнеры для раздельного сбора мусора в помещении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от 3000 руб.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954674">
                <a:tc>
                  <a:txBody>
                    <a:bodyPr/>
                    <a:lstStyle/>
                    <a:p>
                      <a:r>
                        <a:rPr lang="ru-RU" dirty="0" smtClean="0"/>
                        <a:t>Атрибутика (футболки, кепки, значки, флаг волонтерского отряда)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от</a:t>
                      </a:r>
                      <a:br>
                        <a:rPr lang="ru-RU" b="1" dirty="0" smtClean="0"/>
                      </a:br>
                      <a:r>
                        <a:rPr lang="ru-RU" b="1" dirty="0" smtClean="0"/>
                        <a:t>15 000 за комплект для 30 чел.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722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Школа\№574\Буклет\Лого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84400" cy="170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4672" y="1708149"/>
            <a:ext cx="10814304" cy="4447951"/>
          </a:xfrm>
        </p:spPr>
        <p:txBody>
          <a:bodyPr>
            <a:normAutofit fontScale="92500" lnSpcReduction="20000"/>
          </a:bodyPr>
          <a:lstStyle/>
          <a:p>
            <a:r>
              <a:rPr lang="ru-RU" sz="3000" dirty="0" smtClean="0"/>
              <a:t>Группа </a:t>
            </a:r>
            <a:r>
              <a:rPr lang="ru-RU" sz="3000" dirty="0"/>
              <a:t>в ВК (волонтерский </a:t>
            </a:r>
            <a:r>
              <a:rPr lang="ru-RU" sz="3000" dirty="0" smtClean="0"/>
              <a:t>отряд)</a:t>
            </a:r>
          </a:p>
          <a:p>
            <a:r>
              <a:rPr lang="ru-RU" sz="3000" dirty="0" smtClean="0"/>
              <a:t>Страничка на сайте </a:t>
            </a:r>
            <a:r>
              <a:rPr lang="en-US" sz="3000" dirty="0" smtClean="0"/>
              <a:t>DOBRO</a:t>
            </a:r>
            <a:r>
              <a:rPr lang="ru-RU" sz="3000" dirty="0" smtClean="0"/>
              <a:t>.</a:t>
            </a:r>
            <a:r>
              <a:rPr lang="en-US" sz="3000" dirty="0" smtClean="0"/>
              <a:t>RU</a:t>
            </a:r>
          </a:p>
          <a:p>
            <a:r>
              <a:rPr lang="ru-RU" sz="3000" dirty="0" smtClean="0"/>
              <a:t>Социальное партнерство</a:t>
            </a:r>
          </a:p>
          <a:p>
            <a:r>
              <a:rPr lang="ru-RU" sz="3000" dirty="0"/>
              <a:t>Курсы </a:t>
            </a:r>
            <a:r>
              <a:rPr lang="ru-RU" sz="3000" dirty="0" smtClean="0"/>
              <a:t>повышения квалификации на </a:t>
            </a:r>
            <a:r>
              <a:rPr lang="ru-RU" sz="3000" dirty="0"/>
              <a:t>базе ИМЦ Невского района </a:t>
            </a:r>
            <a:r>
              <a:rPr lang="ru-RU" sz="3000" dirty="0" smtClean="0"/>
              <a:t>«</a:t>
            </a:r>
            <a:r>
              <a:rPr lang="ru-RU" sz="3000" dirty="0"/>
              <a:t>Детские общественные инициативы и волонтерское движение: современные тенденции развития и технологии организации деятельности в образовательной организации</a:t>
            </a:r>
            <a:r>
              <a:rPr lang="ru-RU" sz="3000" dirty="0" smtClean="0"/>
              <a:t>»</a:t>
            </a:r>
          </a:p>
          <a:p>
            <a:r>
              <a:rPr lang="ru-RU" sz="3000" dirty="0"/>
              <a:t>Пособия для проведения экологических исследований</a:t>
            </a:r>
          </a:p>
          <a:p>
            <a:r>
              <a:rPr lang="ru-RU" sz="3000" dirty="0"/>
              <a:t>Разработки экологических уроков и </a:t>
            </a:r>
            <a:r>
              <a:rPr lang="ru-RU" sz="3000" dirty="0" smtClean="0"/>
              <a:t>мероприятий</a:t>
            </a:r>
          </a:p>
          <a:p>
            <a:r>
              <a:rPr lang="ru-RU" sz="3000" dirty="0"/>
              <a:t>Электронное приложение «</a:t>
            </a:r>
            <a:r>
              <a:rPr lang="ru-RU" sz="3000" dirty="0" err="1"/>
              <a:t>Eco-City</a:t>
            </a:r>
            <a:r>
              <a:rPr lang="ru-RU" sz="3000" dirty="0"/>
              <a:t>»</a:t>
            </a:r>
          </a:p>
          <a:p>
            <a:endParaRPr lang="ru-RU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7991" y="276278"/>
            <a:ext cx="9366325" cy="111463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effectLst/>
              </a:rPr>
              <a:t>Организационно-методический потенциал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261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2"/>
          <p:cNvSpPr txBox="1">
            <a:spLocks/>
          </p:cNvSpPr>
          <p:nvPr/>
        </p:nvSpPr>
        <p:spPr bwMode="auto">
          <a:xfrm>
            <a:off x="1828800" y="0"/>
            <a:ext cx="861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91440" anchor="b"/>
          <a:lstStyle/>
          <a:p>
            <a:pPr algn="ctr"/>
            <a:r>
              <a:rPr lang="ru-RU" sz="3600" b="1" dirty="0"/>
              <a:t>ПОЧЕМУ ПОЛУЧАЕТСЯ?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600200" y="990600"/>
            <a:ext cx="9036050" cy="1588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3"/>
          <p:cNvSpPr txBox="1">
            <a:spLocks/>
          </p:cNvSpPr>
          <p:nvPr/>
        </p:nvSpPr>
        <p:spPr bwMode="auto">
          <a:xfrm>
            <a:off x="2060620" y="1249251"/>
            <a:ext cx="9955369" cy="5048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fontAlgn="base">
              <a:spcBef>
                <a:spcPts val="575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28600" algn="l" rtl="0" fontAlgn="base">
              <a:spcBef>
                <a:spcPts val="375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fontAlgn="base">
              <a:spcBef>
                <a:spcPts val="375"/>
              </a:spcBef>
              <a:spcAft>
                <a:spcPct val="0"/>
              </a:spcAft>
              <a:buClr>
                <a:srgbClr val="B2C1DB"/>
              </a:buClr>
              <a:buSzPct val="8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fontAlgn="base">
              <a:spcBef>
                <a:spcPts val="375"/>
              </a:spcBef>
              <a:spcAft>
                <a:spcPct val="0"/>
              </a:spcAft>
              <a:buClr>
                <a:srgbClr val="9BBB59"/>
              </a:buClr>
              <a:buSzPct val="8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fontAlgn="base">
              <a:spcBef>
                <a:spcPts val="375"/>
              </a:spcBef>
              <a:spcAft>
                <a:spcPct val="0"/>
              </a:spcAft>
              <a:buClr>
                <a:srgbClr val="9BBB59"/>
              </a:buClr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300" dirty="0" smtClean="0"/>
              <a:t>Личный пример, команда проекта</a:t>
            </a:r>
            <a:endParaRPr lang="ru-RU" sz="2300" dirty="0"/>
          </a:p>
          <a:p>
            <a:r>
              <a:rPr lang="ru-RU" sz="2300" dirty="0"/>
              <a:t>Реализация потребности в признании: благодарность людей, группа ВК, возможность передачи опыта, сертификат добровольца</a:t>
            </a:r>
          </a:p>
          <a:p>
            <a:r>
              <a:rPr lang="ru-RU" sz="2300" dirty="0"/>
              <a:t>Реализация потребности в общении: групповая деятельность, своя форма, возможность выбора</a:t>
            </a:r>
          </a:p>
          <a:p>
            <a:r>
              <a:rPr lang="ru-RU" sz="2300" dirty="0"/>
              <a:t>Реализация лидерского потенциала</a:t>
            </a:r>
          </a:p>
          <a:p>
            <a:r>
              <a:rPr lang="ru-RU" sz="2300" dirty="0"/>
              <a:t>Реализация потребности в приключениях: интересные и разнообразные дела, выход во внешний мир</a:t>
            </a:r>
          </a:p>
          <a:p>
            <a:r>
              <a:rPr lang="ru-RU" sz="2300" dirty="0"/>
              <a:t>Профессиональные </a:t>
            </a:r>
            <a:r>
              <a:rPr lang="ru-RU" sz="2300" dirty="0" smtClean="0"/>
              <a:t>пробы</a:t>
            </a:r>
          </a:p>
          <a:p>
            <a:r>
              <a:rPr lang="ru-RU" sz="2300" dirty="0"/>
              <a:t>Программа развития школы «ОБРАЗОВАТЕЛЬНАЯ ЭКОСИСТЕМА», Проект «Социальная активность»</a:t>
            </a:r>
          </a:p>
          <a:p>
            <a:endParaRPr lang="ru-RU" sz="2300" dirty="0"/>
          </a:p>
          <a:p>
            <a:endParaRPr lang="ru-RU" sz="3600" b="1" dirty="0"/>
          </a:p>
          <a:p>
            <a:endParaRPr lang="ru-RU" sz="3600" b="1" dirty="0"/>
          </a:p>
          <a:p>
            <a:endParaRPr lang="ru-RU" sz="3600" b="1" dirty="0"/>
          </a:p>
        </p:txBody>
      </p:sp>
      <p:pic>
        <p:nvPicPr>
          <p:cNvPr id="7" name="Picture 2" descr="D:\Школа\№574\Буклет\Лого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84400" cy="170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62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197</TotalTime>
  <Words>309</Words>
  <Application>Microsoft Office PowerPoint</Application>
  <PresentationFormat>Широкоэкранный</PresentationFormat>
  <Paragraphs>73</Paragraphs>
  <Slides>11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0" baseType="lpstr">
      <vt:lpstr>MS PGothic</vt:lpstr>
      <vt:lpstr>Arial</vt:lpstr>
      <vt:lpstr>Calibri</vt:lpstr>
      <vt:lpstr>Georgia</vt:lpstr>
      <vt:lpstr>Lucida Sans Unicode</vt:lpstr>
      <vt:lpstr>Verdana</vt:lpstr>
      <vt:lpstr>Wingdings 2</vt:lpstr>
      <vt:lpstr>Wingdings 3</vt:lpstr>
      <vt:lpstr>Открытая</vt:lpstr>
      <vt:lpstr>РАЙОННЫЙ ГРАНТОВЫЙ КОНКУРС  «ЛИДЕР В ОБРАЗОВАНИИ»  ПРОЕКТ  «БЫТЬ ЧЕЛОВЕКОМ»</vt:lpstr>
      <vt:lpstr>ВОЛОНТЕРЫ ЧТЕНИЯ</vt:lpstr>
      <vt:lpstr>ВОЛОНТЕРЫ ОБРАЗОВАНИЯ</vt:lpstr>
      <vt:lpstr>ВНЕШНЕЕ ВОЛОНТЕРСТВО</vt:lpstr>
      <vt:lpstr>ЭКОЛОГИЧЕСКОЕ ВОЛОНТЕРСТВО</vt:lpstr>
      <vt:lpstr>Материально-техническое обеспечение проекта</vt:lpstr>
      <vt:lpstr>Материально-техническое обеспечение проекта</vt:lpstr>
      <vt:lpstr>Организационно-методический потенциал </vt:lpstr>
      <vt:lpstr>Презентация PowerPoint</vt:lpstr>
      <vt:lpstr>Презентация PowerPoint</vt:lpstr>
      <vt:lpstr>ВМЕСТЕ!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 Air</dc:creator>
  <cp:lastModifiedBy>Юлия Викторовна Левкович</cp:lastModifiedBy>
  <cp:revision>24</cp:revision>
  <dcterms:created xsi:type="dcterms:W3CDTF">2014-04-04T17:14:11Z</dcterms:created>
  <dcterms:modified xsi:type="dcterms:W3CDTF">2021-04-05T07:25:17Z</dcterms:modified>
</cp:coreProperties>
</file>