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64" r:id="rId4"/>
    <p:sldId id="256" r:id="rId5"/>
    <p:sldId id="258" r:id="rId6"/>
    <p:sldId id="270" r:id="rId7"/>
    <p:sldId id="263" r:id="rId8"/>
    <p:sldId id="260" r:id="rId9"/>
    <p:sldId id="261" r:id="rId10"/>
    <p:sldId id="265" r:id="rId11"/>
    <p:sldId id="266" r:id="rId12"/>
    <p:sldId id="268" r:id="rId13"/>
    <p:sldId id="267" r:id="rId14"/>
    <p:sldId id="269" r:id="rId15"/>
    <p:sldId id="262" r:id="rId16"/>
    <p:sldId id="271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B22B2-E8FF-478A-BE66-698D1A0EF633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AFF0E-BEB9-47E0-BD35-5F68FCA3E9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983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B22B2-E8FF-478A-BE66-698D1A0EF633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AFF0E-BEB9-47E0-BD35-5F68FCA3E9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53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B22B2-E8FF-478A-BE66-698D1A0EF633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AFF0E-BEB9-47E0-BD35-5F68FCA3E9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794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710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893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213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851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557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945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817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41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B22B2-E8FF-478A-BE66-698D1A0EF633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AFF0E-BEB9-47E0-BD35-5F68FCA3E9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3431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5644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680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747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B22B2-E8FF-478A-BE66-698D1A0EF633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AFF0E-BEB9-47E0-BD35-5F68FCA3E9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188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B22B2-E8FF-478A-BE66-698D1A0EF633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AFF0E-BEB9-47E0-BD35-5F68FCA3E9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50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B22B2-E8FF-478A-BE66-698D1A0EF633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AFF0E-BEB9-47E0-BD35-5F68FCA3E9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898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B22B2-E8FF-478A-BE66-698D1A0EF633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AFF0E-BEB9-47E0-BD35-5F68FCA3E9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1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B22B2-E8FF-478A-BE66-698D1A0EF633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AFF0E-BEB9-47E0-BD35-5F68FCA3E9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052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B22B2-E8FF-478A-BE66-698D1A0EF633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AFF0E-BEB9-47E0-BD35-5F68FCA3E9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308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B22B2-E8FF-478A-BE66-698D1A0EF633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AFF0E-BEB9-47E0-BD35-5F68FCA3E9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585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B22B2-E8FF-478A-BE66-698D1A0EF633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AFF0E-BEB9-47E0-BD35-5F68FCA3E9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451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577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0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6.wdp"/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12" Type="http://schemas.openxmlformats.org/officeDocument/2006/relationships/image" Target="../media/image12.png"/><Relationship Id="rId17" Type="http://schemas.microsoft.com/office/2007/relationships/hdphoto" Target="../media/hdphoto8.wdp"/><Relationship Id="rId2" Type="http://schemas.openxmlformats.org/officeDocument/2006/relationships/image" Target="../media/image4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4.wdp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9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0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22084" t="5220" r="1183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32522" y="5812182"/>
            <a:ext cx="10820400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333"/>
              </a:lnSpc>
              <a:spcBef>
                <a:spcPct val="0"/>
              </a:spcBef>
            </a:pPr>
            <a:r>
              <a:rPr lang="ru-RU" sz="1667" dirty="0">
                <a:solidFill>
                  <a:srgbClr val="1A1B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ГРАНТОВЫЙ КОНКУРС «ЛИДЕР В ОБРАЗОВАНИИ»</a:t>
            </a:r>
          </a:p>
          <a:p>
            <a:pPr algn="ctr" defTabSz="609630">
              <a:lnSpc>
                <a:spcPts val="2333"/>
              </a:lnSpc>
              <a:spcBef>
                <a:spcPct val="0"/>
              </a:spcBef>
            </a:pPr>
            <a:r>
              <a:rPr lang="ru-RU" sz="1667" dirty="0">
                <a:solidFill>
                  <a:srgbClr val="1A1B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en-US" sz="1667" dirty="0">
              <a:solidFill>
                <a:srgbClr val="1A1B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39913" y="278182"/>
            <a:ext cx="11498087" cy="637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613"/>
              </a:lnSpc>
            </a:pPr>
            <a:r>
              <a:rPr lang="en-US" sz="18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ГОСУДАРСТВЕННОЕ БЮДЖЕТНОЕ ОБЩЕОБРАЗОВАТЕЛЬНОЕ УЧРЕЖДЕНИЕ ШКОЛА №690 </a:t>
            </a:r>
          </a:p>
          <a:p>
            <a:pPr algn="ctr" defTabSz="609630">
              <a:lnSpc>
                <a:spcPts val="2613"/>
              </a:lnSpc>
            </a:pPr>
            <a:r>
              <a:rPr lang="en-US" sz="18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НЕВСКОГО РАЙОНА САНКТ-ПЕТЕРБУРГА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/>
          </p:nvPr>
        </p:nvGraphicFramePr>
        <p:xfrm>
          <a:off x="135113" y="1076290"/>
          <a:ext cx="11430000" cy="42536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6801">
                  <a:extLst>
                    <a:ext uri="{9D8B030D-6E8A-4147-A177-3AD203B41FA5}">
                      <a16:colId xmlns:a16="http://schemas.microsoft.com/office/drawing/2014/main" val="2863380155"/>
                    </a:ext>
                  </a:extLst>
                </a:gridCol>
                <a:gridCol w="7823199">
                  <a:extLst>
                    <a:ext uri="{9D8B030D-6E8A-4147-A177-3AD203B41FA5}">
                      <a16:colId xmlns:a16="http://schemas.microsoft.com/office/drawing/2014/main" val="1535885298"/>
                    </a:ext>
                  </a:extLst>
                </a:gridCol>
              </a:tblGrid>
              <a:tr h="152400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проекта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«С АСТРОНОМИЕЙ НА «ТЫ», или</a:t>
                      </a: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НОВОЕ КАЧЕСТВО АСТРОНОМИЧЕСКОЙ ПОДГОТОВКИ ОБУЧАЮЩИХСЯ»</a:t>
                      </a:r>
                    </a:p>
                    <a:p>
                      <a:pPr algn="ctr"/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483523358"/>
                  </a:ext>
                </a:extLst>
              </a:tr>
              <a:tr h="56444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 реализации проекта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01.01.2021 – 31.12.2023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3168453157"/>
                  </a:ext>
                </a:extLst>
              </a:tr>
              <a:tr h="56444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Куратор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Соловьева В.Ю. директор ГБОУ школы №690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253916527"/>
                  </a:ext>
                </a:extLst>
              </a:tr>
              <a:tr h="103632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Руководители проекта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Андреева Н.С., заместитель директора ГБОУ школы №690 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Николаева Н.М., учитель астрономии, 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заместитель директора ГБОУ школы №690 </a:t>
                      </a:r>
                    </a:p>
                    <a:p>
                      <a:endParaRPr lang="ru-RU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637035216"/>
                  </a:ext>
                </a:extLst>
              </a:tr>
              <a:tr h="56444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Администратор проекта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Святкин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И.А., учитель информатики ГБОУ школы №690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8971577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326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16200000">
            <a:off x="-1761395" y="3631826"/>
            <a:ext cx="4551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2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ОБОСНОВАНИЕ АКТУАЛЬНОСТИ ПРОЕКТА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307200"/>
              </p:ext>
            </p:extLst>
          </p:nvPr>
        </p:nvGraphicFramePr>
        <p:xfrm>
          <a:off x="185528" y="123318"/>
          <a:ext cx="11820944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55236">
                  <a:extLst>
                    <a:ext uri="{9D8B030D-6E8A-4147-A177-3AD203B41FA5}">
                      <a16:colId xmlns:a16="http://schemas.microsoft.com/office/drawing/2014/main" val="2500010403"/>
                    </a:ext>
                  </a:extLst>
                </a:gridCol>
                <a:gridCol w="2955236">
                  <a:extLst>
                    <a:ext uri="{9D8B030D-6E8A-4147-A177-3AD203B41FA5}">
                      <a16:colId xmlns:a16="http://schemas.microsoft.com/office/drawing/2014/main" val="1220380589"/>
                    </a:ext>
                  </a:extLst>
                </a:gridCol>
                <a:gridCol w="2955236">
                  <a:extLst>
                    <a:ext uri="{9D8B030D-6E8A-4147-A177-3AD203B41FA5}">
                      <a16:colId xmlns:a16="http://schemas.microsoft.com/office/drawing/2014/main" val="1484218709"/>
                    </a:ext>
                  </a:extLst>
                </a:gridCol>
                <a:gridCol w="2955236">
                  <a:extLst>
                    <a:ext uri="{9D8B030D-6E8A-4147-A177-3AD203B41FA5}">
                      <a16:colId xmlns:a16="http://schemas.microsoft.com/office/drawing/2014/main" val="15713277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Приоритетные направления инновационной деятельности в национальной системе образования «Современная школа»</a:t>
                      </a:r>
                      <a:endParaRPr lang="ru-RU" sz="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Приоритеты социально-экономического развития Санкт-Петербурга</a:t>
                      </a:r>
                      <a:endParaRPr lang="ru-RU" sz="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Программа развития системы образования Невского р-она «От инновационных решений – к опережающему развитию» </a:t>
                      </a:r>
                      <a:endParaRPr lang="ru-RU" sz="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Программа развития школы 690 «Школа 21 века: успех каждого» </a:t>
                      </a:r>
                      <a:endParaRPr lang="ru-RU" sz="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4635858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163486" y="567396"/>
            <a:ext cx="87430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идея - 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обеспечить преемственность в овладении астрономическими знаниями, </a:t>
            </a: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также интеграцию общего и дополнительного образования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l="13042" t="17523" r="21308" b="6788"/>
          <a:stretch/>
        </p:blipFill>
        <p:spPr>
          <a:xfrm>
            <a:off x="204613" y="655206"/>
            <a:ext cx="598568" cy="9000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438" y="1450023"/>
            <a:ext cx="5189878" cy="46094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94816" y="4949952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менее 7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88736" y="2134862"/>
            <a:ext cx="2030171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2</a:t>
            </a: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курса </a:t>
            </a: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дополнительного</a:t>
            </a: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913120" y="1350187"/>
            <a:ext cx="5925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Рабочие материалы на </a:t>
            </a:r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межпредметном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прикладном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(с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привлечением астрономии) содержании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408176" y="3860030"/>
            <a:ext cx="1657184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4</a:t>
            </a:r>
            <a:endParaRPr lang="ru-RU" sz="4800" b="1" dirty="0" smtClean="0">
              <a:solidFill>
                <a:srgbClr val="FF0000"/>
              </a:solidFill>
            </a:endParaRP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</a:t>
            </a:r>
          </a:p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неурочной </a:t>
            </a: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деятельности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457925" y="2067806"/>
            <a:ext cx="1604927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1</a:t>
            </a:r>
          </a:p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одуль </a:t>
            </a: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программе </a:t>
            </a: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воспитания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223025" y="3841742"/>
            <a:ext cx="218444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2</a:t>
            </a: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</a:t>
            </a:r>
          </a:p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проектной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</a:p>
          <a:p>
            <a:pPr algn="ctr"/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учебно-исследовательской </a:t>
            </a:r>
          </a:p>
          <a:p>
            <a:pPr algn="ctr"/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деятельности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обучающихся</a:t>
            </a:r>
          </a:p>
        </p:txBody>
      </p:sp>
    </p:spTree>
    <p:extLst>
      <p:ext uri="{BB962C8B-B14F-4D97-AF65-F5344CB8AC3E}">
        <p14:creationId xmlns:p14="http://schemas.microsoft.com/office/powerpoint/2010/main" val="211584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16200000">
            <a:off x="-1822355" y="3973202"/>
            <a:ext cx="4551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2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ОБОСНОВАНИЕ АКТУАЛЬНОСТИ ПРОЕКТА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307200"/>
              </p:ext>
            </p:extLst>
          </p:nvPr>
        </p:nvGraphicFramePr>
        <p:xfrm>
          <a:off x="185528" y="123318"/>
          <a:ext cx="11820944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55236">
                  <a:extLst>
                    <a:ext uri="{9D8B030D-6E8A-4147-A177-3AD203B41FA5}">
                      <a16:colId xmlns:a16="http://schemas.microsoft.com/office/drawing/2014/main" val="2500010403"/>
                    </a:ext>
                  </a:extLst>
                </a:gridCol>
                <a:gridCol w="2955236">
                  <a:extLst>
                    <a:ext uri="{9D8B030D-6E8A-4147-A177-3AD203B41FA5}">
                      <a16:colId xmlns:a16="http://schemas.microsoft.com/office/drawing/2014/main" val="1220380589"/>
                    </a:ext>
                  </a:extLst>
                </a:gridCol>
                <a:gridCol w="2955236">
                  <a:extLst>
                    <a:ext uri="{9D8B030D-6E8A-4147-A177-3AD203B41FA5}">
                      <a16:colId xmlns:a16="http://schemas.microsoft.com/office/drawing/2014/main" val="1484218709"/>
                    </a:ext>
                  </a:extLst>
                </a:gridCol>
                <a:gridCol w="2955236">
                  <a:extLst>
                    <a:ext uri="{9D8B030D-6E8A-4147-A177-3AD203B41FA5}">
                      <a16:colId xmlns:a16="http://schemas.microsoft.com/office/drawing/2014/main" val="15713277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Приоритетные направления инновационной деятельности в национальной системе образования «Современная школа»</a:t>
                      </a:r>
                      <a:endParaRPr lang="ru-RU" sz="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Приоритеты социально-экономического развития Санкт-Петербурга</a:t>
                      </a:r>
                      <a:endParaRPr lang="ru-RU" sz="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Программа развития системы образования Невского р-она «От инновационных решений – к опережающему развитию» </a:t>
                      </a:r>
                      <a:endParaRPr lang="ru-RU" sz="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Программа развития школы 690 «Школа 21 века: успех каждого» </a:t>
                      </a:r>
                      <a:endParaRPr lang="ru-RU" sz="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4635858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179443" y="567396"/>
            <a:ext cx="106017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идея - 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как как центр </a:t>
            </a: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наставничества, формирования образовательно-методической 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коммуникационной площадки для взрослых и обучающихся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l="13042" t="17523" r="21308" b="6788"/>
          <a:stretch/>
        </p:blipFill>
        <p:spPr>
          <a:xfrm>
            <a:off x="119269" y="862470"/>
            <a:ext cx="598568" cy="9000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240" y="1906524"/>
            <a:ext cx="3616452" cy="361645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991171" y="1634990"/>
            <a:ext cx="1723612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2</a:t>
            </a:r>
          </a:p>
          <a:p>
            <a:pPr algn="ctr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установочных </a:t>
            </a:r>
          </a:p>
          <a:p>
            <a:pPr algn="ctr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сетевых семинара</a:t>
            </a:r>
            <a:endParaRPr lang="ru-RU" sz="1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966171" y="1604510"/>
            <a:ext cx="219932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1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научно-практическая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конференция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72000" y="3146798"/>
            <a:ext cx="749807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ЦИКЛ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бучающих семинаров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открытых уроков (на основе разработанных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межпредметных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модулей с астрономическим материалом) </a:t>
            </a:r>
            <a:endParaRPr lang="ru-RU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внутришкольных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событий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 </a:t>
            </a: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образовательных, проектных, соревновательных, наставнических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202026" y="1549646"/>
            <a:ext cx="243271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1</a:t>
            </a:r>
          </a:p>
          <a:p>
            <a:pPr algn="ctr"/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овый формат 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«Педагогический мост»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81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16200000">
            <a:off x="-1822355" y="3973202"/>
            <a:ext cx="4551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2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ОБОСНОВАНИЕ АКТУАЛЬНОСТИ ПРОЕКТА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307200"/>
              </p:ext>
            </p:extLst>
          </p:nvPr>
        </p:nvGraphicFramePr>
        <p:xfrm>
          <a:off x="185528" y="123318"/>
          <a:ext cx="11820944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55236">
                  <a:extLst>
                    <a:ext uri="{9D8B030D-6E8A-4147-A177-3AD203B41FA5}">
                      <a16:colId xmlns:a16="http://schemas.microsoft.com/office/drawing/2014/main" val="2500010403"/>
                    </a:ext>
                  </a:extLst>
                </a:gridCol>
                <a:gridCol w="2955236">
                  <a:extLst>
                    <a:ext uri="{9D8B030D-6E8A-4147-A177-3AD203B41FA5}">
                      <a16:colId xmlns:a16="http://schemas.microsoft.com/office/drawing/2014/main" val="1220380589"/>
                    </a:ext>
                  </a:extLst>
                </a:gridCol>
                <a:gridCol w="2955236">
                  <a:extLst>
                    <a:ext uri="{9D8B030D-6E8A-4147-A177-3AD203B41FA5}">
                      <a16:colId xmlns:a16="http://schemas.microsoft.com/office/drawing/2014/main" val="1484218709"/>
                    </a:ext>
                  </a:extLst>
                </a:gridCol>
                <a:gridCol w="2955236">
                  <a:extLst>
                    <a:ext uri="{9D8B030D-6E8A-4147-A177-3AD203B41FA5}">
                      <a16:colId xmlns:a16="http://schemas.microsoft.com/office/drawing/2014/main" val="15713277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Приоритетные направления инновационной деятельности в национальной системе образования «Современная школа»</a:t>
                      </a:r>
                      <a:endParaRPr lang="ru-RU" sz="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Приоритеты социально-экономического развития Санкт-Петербурга</a:t>
                      </a:r>
                      <a:endParaRPr lang="ru-RU" sz="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Программа развития системы образования Невского р-она «От инновационных решений – к опережающему развитию» </a:t>
                      </a:r>
                      <a:endParaRPr lang="ru-RU" sz="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Программа развития школы 690 «Школа 21 века: успех каждого» </a:t>
                      </a:r>
                      <a:endParaRPr lang="ru-RU" sz="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4635858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315347" y="766179"/>
            <a:ext cx="10306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идея - 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особого, умного уклада жизни образовательной организации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l="13042" t="17523" r="21308" b="6788"/>
          <a:stretch/>
        </p:blipFill>
        <p:spPr>
          <a:xfrm>
            <a:off x="119269" y="862470"/>
            <a:ext cx="598568" cy="9000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974" y="1130233"/>
            <a:ext cx="2785152" cy="2230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b="20378"/>
          <a:stretch/>
        </p:blipFill>
        <p:spPr>
          <a:xfrm>
            <a:off x="918994" y="3490191"/>
            <a:ext cx="2845486" cy="940460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120028"/>
              </p:ext>
            </p:extLst>
          </p:nvPr>
        </p:nvGraphicFramePr>
        <p:xfrm>
          <a:off x="3847605" y="1145514"/>
          <a:ext cx="7576457" cy="3261360"/>
        </p:xfrm>
        <a:graphic>
          <a:graphicData uri="http://schemas.openxmlformats.org/drawingml/2006/table">
            <a:tbl>
              <a:tblPr firstRow="1" firstCol="1" bandRow="1"/>
              <a:tblGrid>
                <a:gridCol w="2148683">
                  <a:extLst>
                    <a:ext uri="{9D8B030D-6E8A-4147-A177-3AD203B41FA5}">
                      <a16:colId xmlns:a16="http://schemas.microsoft.com/office/drawing/2014/main" val="2113441699"/>
                    </a:ext>
                  </a:extLst>
                </a:gridCol>
                <a:gridCol w="1904721">
                  <a:extLst>
                    <a:ext uri="{9D8B030D-6E8A-4147-A177-3AD203B41FA5}">
                      <a16:colId xmlns:a16="http://schemas.microsoft.com/office/drawing/2014/main" val="879836011"/>
                    </a:ext>
                  </a:extLst>
                </a:gridCol>
                <a:gridCol w="1753193">
                  <a:extLst>
                    <a:ext uri="{9D8B030D-6E8A-4147-A177-3AD203B41FA5}">
                      <a16:colId xmlns:a16="http://schemas.microsoft.com/office/drawing/2014/main" val="98733723"/>
                    </a:ext>
                  </a:extLst>
                </a:gridCol>
                <a:gridCol w="1769860">
                  <a:extLst>
                    <a:ext uri="{9D8B030D-6E8A-4147-A177-3AD203B41FA5}">
                      <a16:colId xmlns:a16="http://schemas.microsoft.com/office/drawing/2014/main" val="857987898"/>
                    </a:ext>
                  </a:extLst>
                </a:gridCol>
              </a:tblGrid>
              <a:tr h="250512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Форматы, виды активности</a:t>
                      </a:r>
                      <a:endParaRPr lang="ru-RU" sz="11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85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3196505"/>
                  </a:ext>
                </a:extLst>
              </a:tr>
              <a:tr h="1252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образовательные</a:t>
                      </a:r>
                      <a:endParaRPr lang="ru-RU" sz="11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проектные</a:t>
                      </a:r>
                      <a:endParaRPr lang="ru-RU" sz="11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соревновательные</a:t>
                      </a:r>
                      <a:endParaRPr lang="ru-RU" sz="1100" b="1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наставничество</a:t>
                      </a:r>
                      <a:endParaRPr lang="ru-RU" sz="1100" b="1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0712680"/>
                  </a:ext>
                </a:extLst>
              </a:tr>
              <a:tr h="227587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›"/>
                      </a:pPr>
                      <a:r>
                        <a:rPr lang="ru-RU" sz="1000" b="1" dirty="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образовательные и обучающие события</a:t>
                      </a:r>
                      <a:endParaRPr lang="ru-RU" sz="11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›"/>
                      </a:pPr>
                      <a:r>
                        <a:rPr lang="ru-RU" sz="1000" b="1" dirty="0" err="1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взаимообучение</a:t>
                      </a:r>
                      <a:endParaRPr lang="ru-RU" sz="11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›"/>
                      </a:pPr>
                      <a:r>
                        <a:rPr lang="ru-RU" sz="1000" b="1" dirty="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повышение квалификации</a:t>
                      </a:r>
                      <a:endParaRPr lang="ru-RU" sz="11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›"/>
                      </a:pPr>
                      <a:r>
                        <a:rPr lang="ru-RU" sz="1000" b="1" dirty="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обмен опытом (фестивали, семинары, мастер-классы, конференции, форумы)</a:t>
                      </a:r>
                      <a:endParaRPr lang="ru-RU" sz="11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›"/>
                      </a:pPr>
                      <a:r>
                        <a:rPr lang="ru-RU" sz="1000" b="1" dirty="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специально разработанные дополнительные образовательные программы (интегративные модули)</a:t>
                      </a:r>
                      <a:endParaRPr lang="ru-RU" sz="11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›"/>
                      </a:pPr>
                      <a:r>
                        <a:rPr lang="ru-RU" sz="1000" b="1" dirty="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профессиональные пробы</a:t>
                      </a:r>
                      <a:endParaRPr lang="ru-RU" sz="11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›"/>
                      </a:pPr>
                      <a:r>
                        <a:rPr lang="ru-RU" sz="1000" b="1" dirty="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цифровые и исследовательские лаборатории</a:t>
                      </a:r>
                      <a:endParaRPr lang="ru-RU" sz="11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›"/>
                      </a:pPr>
                      <a:r>
                        <a:rPr lang="ru-RU" sz="1000" b="1" dirty="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выполнение проектов по заданию и сетевых партнеров</a:t>
                      </a:r>
                      <a:endParaRPr lang="ru-RU" sz="11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›"/>
                      </a:pPr>
                      <a:r>
                        <a:rPr lang="ru-RU" sz="1000" b="1" dirty="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апробация образовательного и иного оборудования по заказу партнеров (например, робототехнических конструкторов)</a:t>
                      </a:r>
                      <a:endParaRPr lang="ru-RU" sz="11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›"/>
                      </a:pPr>
                      <a:r>
                        <a:rPr lang="ru-RU" sz="1000" b="1" dirty="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создание методических материалов</a:t>
                      </a:r>
                      <a:endParaRPr lang="ru-RU" sz="11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›"/>
                      </a:pPr>
                      <a:r>
                        <a:rPr lang="ru-RU" sz="1000" b="1" dirty="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конструкторские и изобретательские форматы</a:t>
                      </a:r>
                      <a:endParaRPr lang="ru-RU" sz="11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›"/>
                      </a:pPr>
                      <a:r>
                        <a:rPr lang="ru-RU" sz="1000" b="1" dirty="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цифровые лаборатории</a:t>
                      </a:r>
                      <a:endParaRPr lang="ru-RU" sz="11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›"/>
                      </a:pPr>
                      <a:r>
                        <a:rPr lang="ru-RU" sz="1000" b="1" dirty="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научные исследования или научные конференции</a:t>
                      </a:r>
                      <a:endParaRPr lang="ru-RU" sz="11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›"/>
                      </a:pPr>
                      <a:r>
                        <a:rPr lang="ru-RU" sz="1000" b="1" dirty="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конкурсы в том числе обучающие с участием детей-наставников</a:t>
                      </a:r>
                      <a:endParaRPr lang="ru-RU" sz="11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›"/>
                      </a:pPr>
                      <a:r>
                        <a:rPr lang="ru-RU" sz="1000" b="1" dirty="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отборочные, соревнования разных форматов</a:t>
                      </a:r>
                      <a:endParaRPr lang="ru-RU" sz="11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›"/>
                      </a:pPr>
                      <a:r>
                        <a:rPr lang="ru-RU" sz="1000" b="1" dirty="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цифровые лаборатории</a:t>
                      </a:r>
                      <a:endParaRPr lang="ru-RU" sz="11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›"/>
                      </a:pPr>
                      <a:r>
                        <a:rPr lang="ru-RU" sz="1000" b="1" dirty="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коммуникационные площадки</a:t>
                      </a:r>
                      <a:endParaRPr lang="ru-RU" sz="11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›"/>
                      </a:pPr>
                      <a:r>
                        <a:rPr lang="ru-RU" sz="1000" b="1" dirty="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обучение педагогов</a:t>
                      </a:r>
                      <a:endParaRPr lang="ru-RU" sz="11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›"/>
                      </a:pPr>
                      <a:r>
                        <a:rPr lang="ru-RU" sz="1000" b="1" dirty="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совместная работа по формированию проектных, творческих и пр. заданий</a:t>
                      </a:r>
                      <a:endParaRPr lang="ru-RU" sz="11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›"/>
                      </a:pPr>
                      <a:r>
                        <a:rPr lang="ru-RU" sz="1000" b="1" dirty="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обучение и </a:t>
                      </a:r>
                      <a:r>
                        <a:rPr lang="ru-RU" sz="1000" b="1" dirty="0" err="1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взаимообучение</a:t>
                      </a:r>
                      <a:r>
                        <a:rPr lang="ru-RU" sz="1000" b="1" dirty="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наставников, в том числе передача опыта в детской среде (ровесник – ровеснику, старшие – младшим)</a:t>
                      </a:r>
                      <a:endParaRPr lang="ru-RU" sz="11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›"/>
                      </a:pPr>
                      <a:r>
                        <a:rPr lang="ru-RU" sz="1000" b="1" dirty="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цифровые лаборатории</a:t>
                      </a:r>
                      <a:endParaRPr lang="ru-RU" sz="11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9338958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858" y="4444588"/>
            <a:ext cx="7749454" cy="22055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22779" t="10933" b="18927"/>
          <a:stretch/>
        </p:blipFill>
        <p:spPr>
          <a:xfrm>
            <a:off x="1068778" y="4500748"/>
            <a:ext cx="1449273" cy="2244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6315" y="4488873"/>
            <a:ext cx="1010021" cy="2176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38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22084" t="5220" r="1183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82" y="169739"/>
            <a:ext cx="11827265" cy="4755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264" y="410386"/>
            <a:ext cx="2337886" cy="30436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4692" y="1511808"/>
            <a:ext cx="2268948" cy="29539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4880" y="353368"/>
            <a:ext cx="2269304" cy="29543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7935" y="1321497"/>
            <a:ext cx="2323107" cy="302441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3184" y="478282"/>
            <a:ext cx="2426208" cy="31586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3168" y="3024146"/>
            <a:ext cx="14423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83780" y="4155617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6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27482" y="2909913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6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76483" y="4043769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6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371416" y="3177606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6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63040" y="4974919"/>
            <a:ext cx="36454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цифрового образования как мотивирующей среды по разработке цифровых объектов для системы образования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7795" y="3718560"/>
            <a:ext cx="165263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Идея сетевой </a:t>
            </a:r>
          </a:p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реализации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темы проект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</a:p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3968496" y="3712464"/>
            <a:ext cx="3810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преемственности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овладении астрономическими знаниями, а также интеграцию </a:t>
            </a:r>
            <a:endParaRPr lang="ru-RU" sz="1400" b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общего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дополнительного</a:t>
            </a:r>
          </a:p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656832" y="4828324"/>
            <a:ext cx="34625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кола как как центр наставничества,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формирования образовательно-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методической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 коммуникационной площадки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для взрослых и обучающихся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77984" y="3910507"/>
            <a:ext cx="20848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особого, умного </a:t>
            </a:r>
            <a:endParaRPr lang="ru-RU" sz="16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уклада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жизни образовательной 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347245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72" y="116730"/>
            <a:ext cx="11827265" cy="4755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25148" y="27299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81890"/>
            <a:ext cx="1219199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u="sng" cap="all" dirty="0">
                <a:solidFill>
                  <a:srgbClr val="002060"/>
                </a:solidFill>
                <a:latin typeface="Arial Narrow" panose="020B0606020202030204" pitchFamily="34" charset="0"/>
              </a:rPr>
              <a:t>Цель</a:t>
            </a: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. Создание к 2024 году условий достижения нового качества и результата астрономической подготовки обучающихся, способствующих развитию естественнонаучного интереса обучающихся и создающих перспективы востребованности на рынке труда и </a:t>
            </a:r>
            <a:r>
              <a:rPr lang="ru-RU" sz="14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технологий</a:t>
            </a:r>
            <a:endParaRPr lang="ru-RU" sz="14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466370"/>
              </p:ext>
            </p:extLst>
          </p:nvPr>
        </p:nvGraphicFramePr>
        <p:xfrm>
          <a:off x="225630" y="1301557"/>
          <a:ext cx="11966370" cy="3931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83185">
                  <a:extLst>
                    <a:ext uri="{9D8B030D-6E8A-4147-A177-3AD203B41FA5}">
                      <a16:colId xmlns:a16="http://schemas.microsoft.com/office/drawing/2014/main" val="3006820407"/>
                    </a:ext>
                  </a:extLst>
                </a:gridCol>
                <a:gridCol w="5983185">
                  <a:extLst>
                    <a:ext uri="{9D8B030D-6E8A-4147-A177-3AD203B41FA5}">
                      <a16:colId xmlns:a16="http://schemas.microsoft.com/office/drawing/2014/main" val="2233447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200" b="1" cap="all" baseline="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Задачи </a:t>
                      </a:r>
                    </a:p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1. Создание необходимых организационно-методических условий для реализации Проекта</a:t>
                      </a:r>
                    </a:p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2. Создание соответствующей проекту, согласованной локально-нормативной базы школы и партнеров, обеспечивающей реализацию Проекта</a:t>
                      </a:r>
                    </a:p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3. Осуществление комплексного анализа теории и практики, а также имеющегося опыта обновления технологий обучения по предмету «Астрономия» в средней школе </a:t>
                      </a:r>
                    </a:p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4. Разработка и апробация модели учебной деятельности в сетевом обучении по предмету «Астрономия»</a:t>
                      </a:r>
                    </a:p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5.Создание цифрового учебно-методического комплекта дифференцированных когнитивных карт уроков по предмету «Астрономия» </a:t>
                      </a:r>
                    </a:p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6. Разработка программ организации и реализации учебно-исследовательской и проектной деятельности астрономической направленности на основе обновленных технологий</a:t>
                      </a:r>
                    </a:p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7. Разработка </a:t>
                      </a:r>
                      <a:r>
                        <a:rPr lang="ru-RU" sz="1200" dirty="0" err="1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межпредметных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 и практико-ориентированных модулей, интегрированных в образовательные предметы естественно-научного цикла основной школы</a:t>
                      </a:r>
                    </a:p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8. Разработка дополнительных программ, программ внеурочной деятельности, модулей воспитательной программы астрономической направленности в основной школе</a:t>
                      </a:r>
                    </a:p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9. Реорганизация существующих и создание новых инфраструктурных объектов для повышения качества астрономического образования и построения смарт-пространства</a:t>
                      </a:r>
                    </a:p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10. Презентация и общественно-профессиональная экспертиза результатов</a:t>
                      </a:r>
                    </a:p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ПЛАНИРУЕМЫЕ РЕЗУЛЬТАТЫ ПРОЕКТА</a:t>
                      </a:r>
                    </a:p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1.Методические рекомендации для комплексного и локального внедрения продуктов Проекта в школе:</a:t>
                      </a:r>
                    </a:p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›	комплект локальных нормативных актов, обеспечивающих реализацию системы организационно-методического сопровождения астрономического образования в общеобразовательной школе;</a:t>
                      </a:r>
                    </a:p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›	модель учебной деятельности в сетевом обучении по предмету «Астрономия», включающая содержательный и методический контент;</a:t>
                      </a:r>
                    </a:p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›	цифровой учебно-методический комплект когнитивных карт уроков для организации онлайн сопровождения преподавания школьного предмета «Астрономия»;</a:t>
                      </a:r>
                    </a:p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›	практико-ориентированные модули, интегрированные в образовательные предметы естественно-научного цикла основной школы;</a:t>
                      </a:r>
                    </a:p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›	программы курсов дополнительного образования, внеурочной деятельности на астрономическом и </a:t>
                      </a:r>
                      <a:r>
                        <a:rPr lang="ru-RU" sz="1200" dirty="0" err="1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межпредметном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 (с привлечением астрономии) содержании;</a:t>
                      </a:r>
                    </a:p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›	программы проектной и учебно-исследовательской деятельности обучающихся, учебно-методические материалы реализации этих программ на астрономическом, </a:t>
                      </a:r>
                      <a:r>
                        <a:rPr lang="ru-RU" sz="1200" dirty="0" err="1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межпредметном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, прикладном (с привлечением астрономии) содержании;</a:t>
                      </a:r>
                    </a:p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2. Методические рекомендации по реорганизации существующих и созданию новых инфраструктурных объектов для сопровождения повышения качества астрономического образования и построения смарт-пространства.</a:t>
                      </a:r>
                    </a:p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3. Виртуальная лаборатория астрономических наблюдений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332433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116024"/>
              </p:ext>
            </p:extLst>
          </p:nvPr>
        </p:nvGraphicFramePr>
        <p:xfrm>
          <a:off x="405080" y="5541048"/>
          <a:ext cx="5912592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12592">
                  <a:extLst>
                    <a:ext uri="{9D8B030D-6E8A-4147-A177-3AD203B41FA5}">
                      <a16:colId xmlns:a16="http://schemas.microsoft.com/office/drawing/2014/main" val="36083196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200" b="1" cap="all" baseline="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Целевые группы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: обучающиеся, педагогические и руководящие работники образовательных организаций проекта, специалисты органов управления образованием, координирующих вопросы развития естественнонаучного образования, преподаватели вузов, научные работники учреждений, участвующих в реализации проекта.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5833562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953" y="5340828"/>
            <a:ext cx="2616714" cy="112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5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72" y="116730"/>
            <a:ext cx="11827265" cy="4755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25148" y="27299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107347"/>
              </p:ext>
            </p:extLst>
          </p:nvPr>
        </p:nvGraphicFramePr>
        <p:xfrm>
          <a:off x="274452" y="985653"/>
          <a:ext cx="5995719" cy="40386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998573">
                  <a:extLst>
                    <a:ext uri="{9D8B030D-6E8A-4147-A177-3AD203B41FA5}">
                      <a16:colId xmlns:a16="http://schemas.microsoft.com/office/drawing/2014/main" val="403407359"/>
                    </a:ext>
                  </a:extLst>
                </a:gridCol>
                <a:gridCol w="2525343">
                  <a:extLst>
                    <a:ext uri="{9D8B030D-6E8A-4147-A177-3AD203B41FA5}">
                      <a16:colId xmlns:a16="http://schemas.microsoft.com/office/drawing/2014/main" val="1772697105"/>
                    </a:ext>
                  </a:extLst>
                </a:gridCol>
                <a:gridCol w="1471803">
                  <a:extLst>
                    <a:ext uri="{9D8B030D-6E8A-4147-A177-3AD203B41FA5}">
                      <a16:colId xmlns:a16="http://schemas.microsoft.com/office/drawing/2014/main" val="417581766"/>
                    </a:ext>
                  </a:extLst>
                </a:gridCol>
              </a:tblGrid>
              <a:tr h="254219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 этап</a:t>
                      </a:r>
                      <a:endParaRPr lang="ru-RU" sz="11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 этап</a:t>
                      </a:r>
                      <a:endParaRPr lang="ru-RU" sz="11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 этап</a:t>
                      </a:r>
                      <a:endParaRPr lang="ru-RU" sz="11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789259"/>
                  </a:ext>
                </a:extLst>
              </a:tr>
              <a:tr h="3462757"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/>
                        <a:t>1.Создание необходимых организационно-методических условий для реализации Проекта</a:t>
                      </a:r>
                    </a:p>
                    <a:p>
                      <a:pPr algn="l"/>
                      <a:r>
                        <a:rPr lang="ru-RU" sz="1100" dirty="0" smtClean="0"/>
                        <a:t>2. Создание соответствующей проекту, согласованной локально-нормативной базы школы и партнеров, обеспечивающей реализацию Проекта</a:t>
                      </a:r>
                    </a:p>
                    <a:p>
                      <a:pPr algn="l"/>
                      <a:r>
                        <a:rPr lang="ru-RU" sz="1100" dirty="0" smtClean="0"/>
                        <a:t>3. Осуществление комплексного анализа теории и практики, а также имеющегося опыта обновления технологий обучения по предмету «Астрономия» в средней школе </a:t>
                      </a:r>
                    </a:p>
                    <a:p>
                      <a:pPr algn="l"/>
                      <a:endParaRPr lang="ru-RU" sz="11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/>
                        <a:t>1.Практическая реализация</a:t>
                      </a:r>
                      <a:r>
                        <a:rPr lang="ru-RU" sz="1100" baseline="0" dirty="0" smtClean="0"/>
                        <a:t> </a:t>
                      </a:r>
                      <a:r>
                        <a:rPr lang="ru-RU" sz="1100" dirty="0" smtClean="0"/>
                        <a:t>проекта (апробацию модели совместной деятельности, создание</a:t>
                      </a:r>
                      <a:r>
                        <a:rPr lang="ru-RU" sz="1100" baseline="0" dirty="0" smtClean="0"/>
                        <a:t> ц</a:t>
                      </a:r>
                      <a:r>
                        <a:rPr lang="ru-RU" sz="1100" dirty="0" smtClean="0"/>
                        <a:t>ифрового учебно-методического комплекта когнитивных карт для школьного предмета «Астрономия»;  внедрение вариативных модулей в предметную область астрономия, </a:t>
                      </a:r>
                      <a:r>
                        <a:rPr lang="ru-RU" sz="1100" dirty="0" err="1" smtClean="0"/>
                        <a:t>межпредметных</a:t>
                      </a:r>
                      <a:r>
                        <a:rPr lang="ru-RU" sz="1100" dirty="0" smtClean="0"/>
                        <a:t> модулей в предметы основной школы, разработку </a:t>
                      </a:r>
                      <a:r>
                        <a:rPr lang="ru-RU" sz="1100" baseline="0" dirty="0" smtClean="0"/>
                        <a:t> и внедрение дополнительных программ, программ внеурочной деятельности, модулей воспитательной программы астрономической направленности в основной школе; реорганизацию существующих и создание новых инфраструктурных объектов для повышения качества астрономического образования и построения смарт-пространства</a:t>
                      </a:r>
                      <a:endParaRPr lang="ru-RU" sz="1100" dirty="0" smtClean="0"/>
                    </a:p>
                    <a:p>
                      <a:pPr algn="l"/>
                      <a:r>
                        <a:rPr lang="ru-RU" sz="1100" dirty="0" smtClean="0"/>
                        <a:t>2. Промежуточный мониторинг,</a:t>
                      </a:r>
                      <a:r>
                        <a:rPr lang="ru-RU" sz="1100" baseline="0" dirty="0" smtClean="0"/>
                        <a:t> </a:t>
                      </a:r>
                      <a:r>
                        <a:rPr lang="ru-RU" sz="1100" dirty="0" smtClean="0"/>
                        <a:t>возможная корректировка</a:t>
                      </a:r>
                      <a:r>
                        <a:rPr lang="ru-RU" sz="1100" baseline="0" dirty="0" smtClean="0"/>
                        <a:t> </a:t>
                      </a:r>
                      <a:r>
                        <a:rPr lang="ru-RU" sz="1100" dirty="0" smtClean="0"/>
                        <a:t>проекта </a:t>
                      </a:r>
                      <a:endParaRPr lang="ru-RU" sz="11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/>
                        <a:t>1Мониторинг и экспертная оценка</a:t>
                      </a:r>
                    </a:p>
                    <a:p>
                      <a:pPr algn="l"/>
                      <a:r>
                        <a:rPr lang="ru-RU" sz="1100" dirty="0" smtClean="0"/>
                        <a:t>реализации проекта (определение</a:t>
                      </a:r>
                    </a:p>
                    <a:p>
                      <a:pPr algn="l"/>
                      <a:r>
                        <a:rPr lang="ru-RU" sz="1100" dirty="0" smtClean="0"/>
                        <a:t>эффективности использования</a:t>
                      </a:r>
                    </a:p>
                    <a:p>
                      <a:pPr algn="l"/>
                      <a:r>
                        <a:rPr lang="ru-RU" sz="1100" dirty="0" smtClean="0"/>
                        <a:t>ПОС для развития ЛРОС)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2. Презентация и общественно-профессиональная экспертиза результатов</a:t>
                      </a:r>
                    </a:p>
                    <a:p>
                      <a:pPr algn="l"/>
                      <a:r>
                        <a:rPr lang="ru-RU" sz="1100" dirty="0" smtClean="0"/>
                        <a:t>3.Транслирование опыта,</a:t>
                      </a:r>
                      <a:r>
                        <a:rPr lang="ru-RU" sz="1100" baseline="0" dirty="0" smtClean="0"/>
                        <a:t> </a:t>
                      </a:r>
                      <a:r>
                        <a:rPr lang="ru-RU" sz="1100" dirty="0" smtClean="0"/>
                        <a:t>определение дальнейших стратегических целей ОУ</a:t>
                      </a:r>
                      <a:endParaRPr lang="ru-RU" sz="11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740868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113807" y="641268"/>
            <a:ext cx="25747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ПРОГРАММА РЕАЛИЗАЦИИ ПРОЕКТА</a:t>
            </a:r>
            <a:endParaRPr lang="ru-RU" sz="12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67652" y="556162"/>
            <a:ext cx="654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КАДРЫ</a:t>
            </a:r>
            <a:endParaRPr lang="ru-RU" sz="12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0052189"/>
              </p:ext>
            </p:extLst>
          </p:nvPr>
        </p:nvGraphicFramePr>
        <p:xfrm>
          <a:off x="6546272" y="884218"/>
          <a:ext cx="5340928" cy="1552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7627">
                  <a:extLst>
                    <a:ext uri="{9D8B030D-6E8A-4147-A177-3AD203B41FA5}">
                      <a16:colId xmlns:a16="http://schemas.microsoft.com/office/drawing/2014/main" val="677372203"/>
                    </a:ext>
                  </a:extLst>
                </a:gridCol>
                <a:gridCol w="1265505">
                  <a:extLst>
                    <a:ext uri="{9D8B030D-6E8A-4147-A177-3AD203B41FA5}">
                      <a16:colId xmlns:a16="http://schemas.microsoft.com/office/drawing/2014/main" val="1951579165"/>
                    </a:ext>
                  </a:extLst>
                </a:gridCol>
                <a:gridCol w="2397796">
                  <a:extLst>
                    <a:ext uri="{9D8B030D-6E8A-4147-A177-3AD203B41FA5}">
                      <a16:colId xmlns:a16="http://schemas.microsoft.com/office/drawing/2014/main" val="2786274298"/>
                    </a:ext>
                  </a:extLst>
                </a:gridCol>
              </a:tblGrid>
              <a:tr h="160914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ПОДПРОЕКТЫ        </a:t>
                      </a:r>
                      <a:r>
                        <a:rPr lang="ru-RU" sz="1100" dirty="0" smtClean="0">
                          <a:effectLst/>
                        </a:rPr>
                        <a:t>                     ОТВЕТСТВЕННЫЙ         </a:t>
                      </a:r>
                      <a:r>
                        <a:rPr lang="ru-RU" sz="1100" dirty="0">
                          <a:effectLst/>
                        </a:rPr>
                        <a:t>ИСПОЛНИТЕЛИ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836172"/>
                  </a:ext>
                </a:extLst>
              </a:tr>
              <a:tr h="4827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 астрономией </a:t>
                      </a:r>
                      <a:endParaRPr lang="ru-RU" sz="11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на </a:t>
                      </a:r>
                      <a:r>
                        <a:rPr lang="ru-RU" sz="1100" dirty="0">
                          <a:effectLst/>
                        </a:rPr>
                        <a:t>«ты» 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Николаева Н.М.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Терешкова Т.И.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Николаева Н.М.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Святкин</a:t>
                      </a:r>
                      <a:r>
                        <a:rPr lang="ru-RU" sz="1100" dirty="0">
                          <a:effectLst/>
                        </a:rPr>
                        <a:t> И.А.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854533"/>
                  </a:ext>
                </a:extLst>
              </a:tr>
              <a:tr h="8353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Другая астрономия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Андреева Н.М.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Терешкова Д.С.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Рабочие группы учителей химии, биологии, обществознания, математики, географии, физики, истории  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9935616"/>
                  </a:ext>
                </a:extLst>
              </a:tr>
            </a:tbl>
          </a:graphicData>
        </a:graphic>
      </p:graphicFrame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87993" y="2612570"/>
            <a:ext cx="2950168" cy="1992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486234" y="3028208"/>
            <a:ext cx="2458192" cy="1555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6966859" y="4831979"/>
            <a:ext cx="47670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Социальные партнеры и их заинтересованность в проекте 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62057" y="5127473"/>
            <a:ext cx="5248555" cy="1356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9828810" y="2644241"/>
            <a:ext cx="18181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НАУЧНОЕ</a:t>
            </a:r>
            <a:r>
              <a:rPr lang="ru-RU" sz="12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РУКОВОДСТВО</a:t>
            </a:r>
            <a:endParaRPr lang="ru-RU" sz="12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3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72" y="116730"/>
            <a:ext cx="11827265" cy="4755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25148" y="27299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96785" y="758043"/>
            <a:ext cx="5511060" cy="3486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>
              <a:lnSpc>
                <a:spcPts val="2347"/>
              </a:lnSpc>
            </a:pP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МАТЕРИАЛЬНО-ТЕХНИЧЕСКИЙ ПОТЕНЦИАЛ РЕАЛИЗАЦИИ ПРОЕКТА</a:t>
            </a:r>
            <a:endParaRPr 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36" y="1189016"/>
            <a:ext cx="3525084" cy="28723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6450" y="1071748"/>
            <a:ext cx="1971805" cy="293023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303811" y="4059249"/>
            <a:ext cx="5503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Запрос на приобретение оборудования, соответствующего задачам планируемой ОЭР, за счет средств гранта в случае победы в конкурсе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565" y="4857006"/>
            <a:ext cx="1789219" cy="1341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0697" y="4827733"/>
            <a:ext cx="2885703" cy="1383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6237184" y="629722"/>
            <a:ext cx="0" cy="600964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16567"/>
              </p:ext>
            </p:extLst>
          </p:nvPr>
        </p:nvGraphicFramePr>
        <p:xfrm>
          <a:off x="6400800" y="779043"/>
          <a:ext cx="5640779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40779">
                  <a:extLst>
                    <a:ext uri="{9D8B030D-6E8A-4147-A177-3AD203B41FA5}">
                      <a16:colId xmlns:a16="http://schemas.microsoft.com/office/drawing/2014/main" val="33717423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cap="all" baseline="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ОБОСНОВАНИЕ ВОЗМОЖНОСТИ РЕАЛИЗАЦИИ ПРОЕКТА </a:t>
                      </a:r>
                      <a:endParaRPr lang="ru-RU" sz="1200" cap="all" baseline="0" dirty="0" smtClean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001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Образовательный проект ориентирован на его внедрение на уровне основного общего и среднего общего образования, что обусловлено:</a:t>
                      </a:r>
                    </a:p>
                    <a:p>
                      <a:pPr marL="171450" indent="-171450" algn="just">
                        <a:buFont typeface="Wingdings" panose="05000000000000000000" pitchFamily="2" charset="2"/>
                        <a:buChar char="Ø"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полным соответствием инновационного продукта нормативным требованиям различного уровня;</a:t>
                      </a:r>
                    </a:p>
                    <a:p>
                      <a:pPr marL="171450" indent="-171450" algn="just">
                        <a:buFont typeface="Wingdings" panose="05000000000000000000" pitchFamily="2" charset="2"/>
                        <a:buChar char="Ø"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актуальностью модернизации предметного образования естественнонаучной направленности  в рамках подготовки выпускников школ к жизни в современном обществе;</a:t>
                      </a:r>
                    </a:p>
                    <a:p>
                      <a:pPr marL="171450" indent="-171450" algn="just">
                        <a:buFont typeface="Wingdings" panose="05000000000000000000" pitchFamily="2" charset="2"/>
                        <a:buChar char="Ø"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экономически эффективной формой использования имеющихся инфраструктурных, материально – технических, кадровых ресурсов.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7740085"/>
                  </a:ext>
                </a:extLst>
              </a:tr>
            </a:tbl>
          </a:graphicData>
        </a:graphic>
      </p:graphicFrame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6009525"/>
              </p:ext>
            </p:extLst>
          </p:nvPr>
        </p:nvGraphicFramePr>
        <p:xfrm>
          <a:off x="6458198" y="3080877"/>
          <a:ext cx="5640779" cy="3022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40779">
                  <a:extLst>
                    <a:ext uri="{9D8B030D-6E8A-4147-A177-3AD203B41FA5}">
                      <a16:colId xmlns:a16="http://schemas.microsoft.com/office/drawing/2014/main" val="33717423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cap="all" baseline="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ОБОСНОВАНИЕ УСТОЙЧИВОСТИ </a:t>
                      </a:r>
                      <a:endParaRPr lang="ru-RU" sz="1200" cap="all" baseline="0" dirty="0" smtClean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001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Устойчивость результатов проекта может быть обоснована за счет полученных эффектов.</a:t>
                      </a:r>
                    </a:p>
                    <a:p>
                      <a:pPr algn="just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При реализации проекта обеспечивается устойчивость</a:t>
                      </a:r>
                    </a:p>
                    <a:p>
                      <a:pPr marL="171450" indent="-171450" algn="just">
                        <a:buFont typeface="Wingdings" panose="05000000000000000000" pitchFamily="2" charset="2"/>
                        <a:buChar char="Ø"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200" b="1" i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социальных эффектов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(удовлетворенность потребности различных групп населения в современных образовательных услугах;  взаимодействие образовательных учреждений, использующих различные образовательные программы; удовлетворенность работодателей выпускниками образовательных учреждений; обеспеченность ОУ материальными ресурсами и т.п.); </a:t>
                      </a:r>
                    </a:p>
                    <a:p>
                      <a:pPr marL="171450" indent="-171450" algn="just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1" i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образовательных эффектов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(становление новых профессиональных позиций педагогов, повышение их мотивации к инновациям; формирование инновационного типа личности учащегося); </a:t>
                      </a:r>
                    </a:p>
                    <a:p>
                      <a:pPr marL="171450" indent="-171450" algn="just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1" i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экономических эффектов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(улучшение результативности обучения детей, что приведет к увеличению интеллектуального потенциала района; способствовать выбору профессий детьми, что позволит решить проблему нехватки специалистов в наукоемких производствах в регионе, Российской Федерации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77400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981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72" y="116730"/>
            <a:ext cx="11827265" cy="4755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25148" y="27299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545576" y="496786"/>
            <a:ext cx="6492483" cy="3456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>
              <a:lnSpc>
                <a:spcPts val="2347"/>
              </a:lnSpc>
            </a:pPr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Риски при реализации проекта и управленческие решения  </a:t>
            </a: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способам их минимизации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9034235"/>
              </p:ext>
            </p:extLst>
          </p:nvPr>
        </p:nvGraphicFramePr>
        <p:xfrm>
          <a:off x="5569527" y="899409"/>
          <a:ext cx="6436426" cy="5783580"/>
        </p:xfrm>
        <a:graphic>
          <a:graphicData uri="http://schemas.openxmlformats.org/drawingml/2006/table">
            <a:tbl>
              <a:tblPr bandRow="1">
                <a:tableStyleId>{BC89EF96-8CEA-46FF-86C4-4CE0E7609802}</a:tableStyleId>
              </a:tblPr>
              <a:tblGrid>
                <a:gridCol w="3201478">
                  <a:extLst>
                    <a:ext uri="{9D8B030D-6E8A-4147-A177-3AD203B41FA5}">
                      <a16:colId xmlns:a16="http://schemas.microsoft.com/office/drawing/2014/main" val="2710432746"/>
                    </a:ext>
                  </a:extLst>
                </a:gridCol>
                <a:gridCol w="3234948">
                  <a:extLst>
                    <a:ext uri="{9D8B030D-6E8A-4147-A177-3AD203B41FA5}">
                      <a16:colId xmlns:a16="http://schemas.microsoft.com/office/drawing/2014/main" val="32891588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Риски при реализации проекта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Управленческие решения по способам их минимизации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23547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Недофинансирование некоторых направлений 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Уменьшение текущих и увеличение инвестиционных расходов, привлечение ресурсов сетевых партнеров, фандрайзинг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161629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Ошибочная организационная схема и слабый управленческий потенциал, ошибки в подборе менеджеров направлений проекта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Постоянный и оперативный мониторинг реализации образовательной модели, повышение профессионализма в сфере стратегического и сетевого менеджмента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52485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Перегрузка специалистов в силу реализации дополнительных задач профессиональной деятельности, связанных с реализацией проекта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Планирование резерва для поощрения специалистов участвующих в реализации проекта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59818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Возникновение сопротивления новому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Демонстрация положительных эффектов от реализации проекта.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70224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Возникновение внутреннего и внешнего напряжения между участниками образовательных отношений в связи с внедрение нового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Разъяснение участникам образовательных отношений не только сути идеи проекта, но и преимуществ, которые будут получены при достижении планируемых результатов его реализации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67032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Увеличение информационных потоков. Загруженность администрации и специалистов текущей отчетностью, препятствующей повышению эффективности реализации проекта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Делегирование полномочий. Реализация принципа "горизонтального лидерства". Назначение ответственных менеджеров по направлениям (мероприятиям) реализации проекта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9709890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Обновление программного обеспечения, влекущее за собой потерю данных или некоторых функций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Выбор программного обеспечения, удовлетворяющего требованиям информационной образовательной среды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организации. Размещение выбранного программного обеспечения на сервере, настройка конфигурации. Резервное копирование данных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4070475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92925" y="568519"/>
            <a:ext cx="51340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Критерии и показатели эффективности реализации Проекта, в </a:t>
            </a:r>
            <a:r>
              <a:rPr lang="ru-RU" sz="12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т.ч</a:t>
            </a:r>
            <a:r>
              <a:rPr lang="ru-RU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. описание системы мониторинговых исследований за 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ходом</a:t>
            </a:r>
            <a:r>
              <a:rPr lang="ru-RU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 реализации </a:t>
            </a:r>
            <a:r>
              <a:rPr lang="ru-RU" sz="12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Проекта </a:t>
            </a:r>
            <a:endParaRPr lang="ru-RU" sz="12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935559"/>
              </p:ext>
            </p:extLst>
          </p:nvPr>
        </p:nvGraphicFramePr>
        <p:xfrm>
          <a:off x="274452" y="1147177"/>
          <a:ext cx="4974442" cy="493127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974442">
                  <a:extLst>
                    <a:ext uri="{9D8B030D-6E8A-4147-A177-3AD203B41FA5}">
                      <a16:colId xmlns:a16="http://schemas.microsoft.com/office/drawing/2014/main" val="2827816626"/>
                    </a:ext>
                  </a:extLst>
                </a:gridCol>
              </a:tblGrid>
              <a:tr h="3491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Критериями эффективности исследования работы будут: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161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оценка результатов этапов эксперимента педагогической общественностью и независимыми экспертами;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54520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изменения в результатах образовательной деятельности учащихся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413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Степень соответствия этим критериям планируется оценивать с помощью показателей: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5550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 статистические данные о результатах анкетирования учителей и специалистов районной системы образования по оценке результатов исследования;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44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количество специалистов, учащихся, включенных в проведение исследования</a:t>
                      </a:r>
                      <a:endParaRPr lang="ru-RU" sz="12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797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количество документов: приказов, отчётов, справок и т.п., подготовленных с использованием результатов исследования;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6899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статистические показатели оценки результатов образовательной деятельности, полученной с применением результатов исследования</a:t>
                      </a:r>
                      <a:endParaRPr lang="ru-RU" sz="12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2885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sz="1200" dirty="0" smtClean="0">
                        <a:latin typeface="Arial Narrow" panose="020B0606020202030204" pitchFamily="34" charset="0"/>
                      </a:endParaRPr>
                    </a:p>
                    <a:p>
                      <a:endParaRPr lang="ru-RU" sz="1200" dirty="0" smtClean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В ходе реализации Проекта планируется регулярно (1-2 раза в год) производить оценку мнений о реализации этапов исследования, а на этапе апробации – 2 раза оценить изменения в результатах образовательной деятельности учащихся</a:t>
                      </a:r>
                      <a:r>
                        <a:rPr lang="ru-RU" sz="1200" dirty="0" smtClean="0">
                          <a:latin typeface="Arial Narrow" panose="020B0606020202030204" pitchFamily="34" charset="0"/>
                        </a:rPr>
                        <a:t>.</a:t>
                      </a:r>
                    </a:p>
                    <a:p>
                      <a:endParaRPr lang="ru-RU" sz="12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761688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780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22084" t="5220" r="1183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95157" y="3339475"/>
            <a:ext cx="50470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Ограниченный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объем курса астрономии – 34 часа - может дать позитивный мотивационный эффект в изучении большинства дисциплин в рамках программы общего образования.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3074" name="Picture 2" descr="https://ds04.infourok.ru/uploads/ex/0061/0009d7e8-7668c32b/4/hello_html_m4b80fe8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3441">
            <a:off x="44385" y="372018"/>
            <a:ext cx="6207031" cy="473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birthdayprintable.com/wp-content/uploads/2014/01/science_cl25-231x250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0" r="98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10" y="602673"/>
            <a:ext cx="220027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51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22084" t="5220" r="1183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81770" y="1711314"/>
            <a:ext cx="8979129" cy="4001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609630">
              <a:lnSpc>
                <a:spcPts val="3920"/>
              </a:lnSpc>
            </a:pP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Астрономия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полезна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потому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что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она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возвышает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нас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над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нами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самими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; </a:t>
            </a:r>
            <a:endParaRPr lang="ru-RU" sz="2800" dirty="0" smtClean="0">
              <a:solidFill>
                <a:srgbClr val="000000"/>
              </a:solidFill>
              <a:latin typeface="Open Sans Bold"/>
            </a:endParaRPr>
          </a:p>
          <a:p>
            <a:pPr algn="r" defTabSz="609630">
              <a:lnSpc>
                <a:spcPts val="3920"/>
              </a:lnSpc>
            </a:pPr>
            <a:r>
              <a:rPr lang="en-US" sz="2800" dirty="0" err="1" smtClean="0">
                <a:solidFill>
                  <a:srgbClr val="000000"/>
                </a:solidFill>
                <a:latin typeface="Open Sans Bold"/>
              </a:rPr>
              <a:t>она</a:t>
            </a:r>
            <a:r>
              <a:rPr lang="en-US" sz="2800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полезна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потому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что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она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величественна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; </a:t>
            </a:r>
            <a:endParaRPr lang="ru-RU" sz="2800" dirty="0" smtClean="0">
              <a:solidFill>
                <a:srgbClr val="000000"/>
              </a:solidFill>
              <a:latin typeface="Open Sans Bold"/>
            </a:endParaRPr>
          </a:p>
          <a:p>
            <a:pPr algn="r" defTabSz="609630">
              <a:lnSpc>
                <a:spcPts val="3920"/>
              </a:lnSpc>
            </a:pPr>
            <a:r>
              <a:rPr lang="en-US" sz="2800" dirty="0" err="1" smtClean="0">
                <a:solidFill>
                  <a:srgbClr val="000000"/>
                </a:solidFill>
                <a:latin typeface="Open Sans Bold"/>
              </a:rPr>
              <a:t>она</a:t>
            </a:r>
            <a:r>
              <a:rPr lang="en-US" sz="2800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Open Sans Bold"/>
              </a:rPr>
              <a:t>полезн</a:t>
            </a:r>
            <a:r>
              <a:rPr lang="ru-RU" sz="2800" dirty="0" smtClean="0">
                <a:solidFill>
                  <a:srgbClr val="000000"/>
                </a:solidFill>
                <a:latin typeface="Open Sans Bold"/>
              </a:rPr>
              <a:t>а</a:t>
            </a:r>
            <a:r>
              <a:rPr lang="en-US" sz="2800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потому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что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она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прекрасна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.  </a:t>
            </a:r>
            <a:endParaRPr lang="ru-RU" sz="2800" dirty="0" smtClean="0">
              <a:solidFill>
                <a:srgbClr val="000000"/>
              </a:solidFill>
              <a:latin typeface="Open Sans Bold"/>
            </a:endParaRPr>
          </a:p>
          <a:p>
            <a:pPr algn="r" defTabSz="609630">
              <a:lnSpc>
                <a:spcPts val="3920"/>
              </a:lnSpc>
            </a:pPr>
            <a:r>
              <a:rPr lang="en-US" sz="2800" dirty="0" err="1" smtClean="0">
                <a:solidFill>
                  <a:srgbClr val="000000"/>
                </a:solidFill>
                <a:latin typeface="Open Sans Bold"/>
              </a:rPr>
              <a:t>Именно</a:t>
            </a:r>
            <a:r>
              <a:rPr lang="en-US" sz="2800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она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являет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нам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как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ничтожен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человек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телом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и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как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он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велик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духом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.</a:t>
            </a:r>
          </a:p>
          <a:p>
            <a:pPr algn="r" defTabSz="609630">
              <a:lnSpc>
                <a:spcPts val="3920"/>
              </a:lnSpc>
            </a:pPr>
            <a:endParaRPr lang="en-US" sz="2800" dirty="0">
              <a:solidFill>
                <a:srgbClr val="000000"/>
              </a:solidFill>
              <a:latin typeface="Open Sans Bold"/>
            </a:endParaRPr>
          </a:p>
          <a:p>
            <a:pPr algn="r" defTabSz="609630">
              <a:lnSpc>
                <a:spcPts val="3920"/>
              </a:lnSpc>
            </a:pP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Анри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Пуанкаре</a:t>
            </a:r>
            <a:endParaRPr lang="en-US" sz="2800" dirty="0">
              <a:solidFill>
                <a:srgbClr val="000000"/>
              </a:solidFill>
              <a:latin typeface="Open Sans Bold"/>
            </a:endParaRPr>
          </a:p>
        </p:txBody>
      </p:sp>
      <p:grpSp>
        <p:nvGrpSpPr>
          <p:cNvPr id="3" name="Group 3"/>
          <p:cNvGrpSpPr/>
          <p:nvPr/>
        </p:nvGrpSpPr>
        <p:grpSpPr>
          <a:xfrm rot="-2067398">
            <a:off x="-1618262" y="-516258"/>
            <a:ext cx="4813371" cy="1970923"/>
            <a:chOff x="0" y="0"/>
            <a:chExt cx="2852009" cy="116780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52009" cy="1167807"/>
            </a:xfrm>
            <a:custGeom>
              <a:avLst/>
              <a:gdLst/>
              <a:ahLst/>
              <a:cxnLst/>
              <a:rect l="l" t="t" r="r" b="b"/>
              <a:pathLst>
                <a:path w="2852009" h="1167807">
                  <a:moveTo>
                    <a:pt x="0" y="0"/>
                  </a:moveTo>
                  <a:lnTo>
                    <a:pt x="2852009" y="0"/>
                  </a:lnTo>
                  <a:lnTo>
                    <a:pt x="2852009" y="1167807"/>
                  </a:lnTo>
                  <a:lnTo>
                    <a:pt x="0" y="1167807"/>
                  </a:lnTo>
                  <a:close/>
                </a:path>
              </a:pathLst>
            </a:custGeom>
            <a:solidFill>
              <a:srgbClr val="2791AB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622072" y="-1140518"/>
            <a:ext cx="1867129" cy="2321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8130"/>
              </a:lnSpc>
              <a:spcBef>
                <a:spcPct val="0"/>
              </a:spcBef>
            </a:pPr>
            <a:r>
              <a:rPr lang="en-US" sz="16482" dirty="0">
                <a:solidFill>
                  <a:srgbClr val="000000"/>
                </a:solidFill>
                <a:latin typeface="CAT Neuzeit"/>
              </a:rPr>
              <a:t>,,</a:t>
            </a:r>
          </a:p>
        </p:txBody>
      </p:sp>
      <p:grpSp>
        <p:nvGrpSpPr>
          <p:cNvPr id="6" name="Group 6"/>
          <p:cNvGrpSpPr/>
          <p:nvPr/>
        </p:nvGrpSpPr>
        <p:grpSpPr>
          <a:xfrm rot="-2067398">
            <a:off x="9314130" y="5478459"/>
            <a:ext cx="4813371" cy="1970923"/>
            <a:chOff x="0" y="0"/>
            <a:chExt cx="2852009" cy="116780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52009" cy="1167807"/>
            </a:xfrm>
            <a:custGeom>
              <a:avLst/>
              <a:gdLst/>
              <a:ahLst/>
              <a:cxnLst/>
              <a:rect l="l" t="t" r="r" b="b"/>
              <a:pathLst>
                <a:path w="2852009" h="1167807">
                  <a:moveTo>
                    <a:pt x="0" y="0"/>
                  </a:moveTo>
                  <a:lnTo>
                    <a:pt x="2852009" y="0"/>
                  </a:lnTo>
                  <a:lnTo>
                    <a:pt x="2852009" y="1167807"/>
                  </a:lnTo>
                  <a:lnTo>
                    <a:pt x="0" y="1167807"/>
                  </a:lnTo>
                  <a:close/>
                </a:path>
              </a:pathLst>
            </a:custGeom>
            <a:solidFill>
              <a:srgbClr val="2791AB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0760899" y="4262355"/>
            <a:ext cx="1325151" cy="2321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8130"/>
              </a:lnSpc>
              <a:spcBef>
                <a:spcPct val="0"/>
              </a:spcBef>
            </a:pPr>
            <a:r>
              <a:rPr lang="en-US" sz="16482" dirty="0">
                <a:solidFill>
                  <a:srgbClr val="000000"/>
                </a:solidFill>
                <a:latin typeface="CAT Neuzeit"/>
              </a:rPr>
              <a:t>,,</a:t>
            </a:r>
          </a:p>
        </p:txBody>
      </p:sp>
    </p:spTree>
    <p:extLst>
      <p:ext uri="{BB962C8B-B14F-4D97-AF65-F5344CB8AC3E}">
        <p14:creationId xmlns:p14="http://schemas.microsoft.com/office/powerpoint/2010/main" val="243481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22084" t="5220" r="1183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95157" y="3339475"/>
            <a:ext cx="50470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Ограниченный</a:t>
            </a:r>
            <a:r>
              <a:rPr lang="ru-RU" sz="2400" b="1" dirty="0" smtClean="0">
                <a:latin typeface="Arial Narrow" panose="020B0606020202030204" pitchFamily="34" charset="0"/>
              </a:rPr>
              <a:t> объем курса астрономии – 34 часа -  не может дать позитивный мотивационный эффект в изучении большинства дисциплин в рамках программы общего образования. </a:t>
            </a:r>
            <a:endParaRPr lang="ru-RU" sz="2400" b="1" dirty="0">
              <a:latin typeface="Arial Narrow" panose="020B0606020202030204" pitchFamily="34" charset="0"/>
            </a:endParaRPr>
          </a:p>
        </p:txBody>
      </p:sp>
      <p:pic>
        <p:nvPicPr>
          <p:cNvPr id="3074" name="Picture 2" descr="https://ds04.infourok.ru/uploads/ex/0061/0009d7e8-7668c32b/4/hello_html_m4b80fe8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3441">
            <a:off x="44385" y="372018"/>
            <a:ext cx="6207031" cy="473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birthdayprintable.com/wp-content/uploads/2014/01/science_cl25-231x250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0" r="98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10" y="602673"/>
            <a:ext cx="220027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01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284765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07591" y="355361"/>
            <a:ext cx="4984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1.ОБОСНОВАНИЕ</a:t>
            </a: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РАЗРАБОТКИ ПРОЕКТА</a:t>
            </a:r>
            <a:endParaRPr lang="ru-RU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269" y="919906"/>
            <a:ext cx="7138404" cy="5348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51" y="911476"/>
            <a:ext cx="3652631" cy="5407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0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1382" y="342108"/>
            <a:ext cx="824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cap="all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Нормативно-правовые</a:t>
            </a:r>
            <a:r>
              <a:rPr lang="ru-RU" b="1" cap="al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основания для разработки Проекта </a:t>
            </a:r>
            <a:endParaRPr lang="ru-RU" b="1" cap="al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8179" y="927652"/>
            <a:ext cx="2041768" cy="25769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7027" y="893278"/>
            <a:ext cx="2239616" cy="25655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90991" y="967409"/>
            <a:ext cx="2305880" cy="23986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0836" y="938833"/>
            <a:ext cx="2075085" cy="25199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664" y="3679133"/>
            <a:ext cx="2040006" cy="28806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>
            <a:grayscl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0765" y="3684933"/>
            <a:ext cx="2358886" cy="28616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>
            <a:grayscl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5271" y="3753056"/>
            <a:ext cx="2184618" cy="28465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>
            <a:grayscl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1136" y="3681618"/>
            <a:ext cx="2308986" cy="27995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755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22084" t="5220" r="1183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7591" y="355361"/>
            <a:ext cx="5338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b="1" dirty="0" smtClean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.ОБОСНОВАНИЕ</a:t>
            </a: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АКТУАЛЬНОСТИ ПРОЕКТА</a:t>
            </a:r>
            <a:endParaRPr lang="ru-RU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https://kolp-nvschool.edu.tomsk.ru/wp-content/uploads/nats-proek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04" y="858899"/>
            <a:ext cx="4717775" cy="336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3338" t="23136" r="26620" b="24738"/>
          <a:stretch/>
        </p:blipFill>
        <p:spPr>
          <a:xfrm>
            <a:off x="7646505" y="424070"/>
            <a:ext cx="2955235" cy="78187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54156" y="4371867"/>
            <a:ext cx="10614991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«…эффективное </a:t>
            </a:r>
            <a:r>
              <a:rPr lang="ru-RU" sz="2800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использование инфраструктуры и кадрового потенциала системы образования для расширения возможностей детей в освоении программ общего образования, в том числе в сетевой форме</a:t>
            </a:r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 descr="https://img2.freepng.ru/20180615/ptr/kisspng-six-sigma-organization-implementation-business-cli-5b243d49d9c055.5143913015291016418919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13" b="97419" l="2667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325" y="980661"/>
            <a:ext cx="4747636" cy="327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32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22084" t="5220" r="1183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82" y="169739"/>
            <a:ext cx="11827265" cy="4755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197" y="450574"/>
            <a:ext cx="2728030" cy="35515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2474" y="1901688"/>
            <a:ext cx="2728030" cy="35515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9450" y="662609"/>
            <a:ext cx="2728030" cy="35515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2197" y="1928191"/>
            <a:ext cx="2728030" cy="35515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8440" y="477080"/>
            <a:ext cx="2728030" cy="35515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52939" y="3816626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6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71460" y="5082209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6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71322" y="3836505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6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37443" y="5055705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6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237304" y="3677478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6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07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16200000">
            <a:off x="-1822355" y="3973202"/>
            <a:ext cx="4551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2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ОБОСНОВАНИЕ АКТУАЛЬНОСТИ ПРОЕКТА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307200"/>
              </p:ext>
            </p:extLst>
          </p:nvPr>
        </p:nvGraphicFramePr>
        <p:xfrm>
          <a:off x="185528" y="123318"/>
          <a:ext cx="11820944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55236">
                  <a:extLst>
                    <a:ext uri="{9D8B030D-6E8A-4147-A177-3AD203B41FA5}">
                      <a16:colId xmlns:a16="http://schemas.microsoft.com/office/drawing/2014/main" val="2500010403"/>
                    </a:ext>
                  </a:extLst>
                </a:gridCol>
                <a:gridCol w="2955236">
                  <a:extLst>
                    <a:ext uri="{9D8B030D-6E8A-4147-A177-3AD203B41FA5}">
                      <a16:colId xmlns:a16="http://schemas.microsoft.com/office/drawing/2014/main" val="1220380589"/>
                    </a:ext>
                  </a:extLst>
                </a:gridCol>
                <a:gridCol w="2955236">
                  <a:extLst>
                    <a:ext uri="{9D8B030D-6E8A-4147-A177-3AD203B41FA5}">
                      <a16:colId xmlns:a16="http://schemas.microsoft.com/office/drawing/2014/main" val="1484218709"/>
                    </a:ext>
                  </a:extLst>
                </a:gridCol>
                <a:gridCol w="2955236">
                  <a:extLst>
                    <a:ext uri="{9D8B030D-6E8A-4147-A177-3AD203B41FA5}">
                      <a16:colId xmlns:a16="http://schemas.microsoft.com/office/drawing/2014/main" val="15713277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Приоритетные направления инновационной деятельности в национальной системе образования «Современная школа»</a:t>
                      </a:r>
                      <a:endParaRPr lang="ru-RU" sz="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Приоритеты социально-экономического развития Санкт-Петербурга</a:t>
                      </a:r>
                      <a:endParaRPr lang="ru-RU" sz="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Программа развития системы образования Невского р-она «От инновационных решений – к опережающему развитию» </a:t>
                      </a:r>
                      <a:endParaRPr lang="ru-RU" sz="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Программа развития школы 690 «Школа 21 века: успех каждого» </a:t>
                      </a:r>
                      <a:endParaRPr lang="ru-RU" sz="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4635858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945365" y="593899"/>
            <a:ext cx="5730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идея - идея сетевой реализации темы проекта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849783"/>
              </p:ext>
            </p:extLst>
          </p:nvPr>
        </p:nvGraphicFramePr>
        <p:xfrm>
          <a:off x="821634" y="908073"/>
          <a:ext cx="10787269" cy="58511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55998">
                  <a:extLst>
                    <a:ext uri="{9D8B030D-6E8A-4147-A177-3AD203B41FA5}">
                      <a16:colId xmlns:a16="http://schemas.microsoft.com/office/drawing/2014/main" val="3697186728"/>
                    </a:ext>
                  </a:extLst>
                </a:gridCol>
                <a:gridCol w="4114728">
                  <a:extLst>
                    <a:ext uri="{9D8B030D-6E8A-4147-A177-3AD203B41FA5}">
                      <a16:colId xmlns:a16="http://schemas.microsoft.com/office/drawing/2014/main" val="1750812452"/>
                    </a:ext>
                  </a:extLst>
                </a:gridCol>
                <a:gridCol w="3016543">
                  <a:extLst>
                    <a:ext uri="{9D8B030D-6E8A-4147-A177-3AD203B41FA5}">
                      <a16:colId xmlns:a16="http://schemas.microsoft.com/office/drawing/2014/main" val="3661090618"/>
                    </a:ext>
                  </a:extLst>
                </a:gridCol>
              </a:tblGrid>
              <a:tr h="37236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Форма сетевого взаимодействия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597" marR="655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Задачи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597" marR="655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Сетевые партнеры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597" marR="65597" marT="0" marB="0"/>
                </a:tc>
                <a:extLst>
                  <a:ext uri="{0D108BD9-81ED-4DB2-BD59-A6C34878D82A}">
                    <a16:rowId xmlns:a16="http://schemas.microsoft.com/office/drawing/2014/main" val="4263439795"/>
                  </a:ext>
                </a:extLst>
              </a:tr>
              <a:tr h="160717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Сетевые образовательные программы.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Сетевые образовательные проекты.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597" marR="655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территории решения задач повышения качества естественно-научного образования.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Коммуникационная площадка для взаимодействия через организацию работы в режиме телеконференции.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597" marR="655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аПартнеры</a:t>
                      </a: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 высших учебных заведений</a:t>
                      </a: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РГПУ</a:t>
                      </a:r>
                      <a:r>
                        <a:rPr lang="ru-RU" sz="14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им.Герцена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СПбАППО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ФГАОУ ВО СПб ГУАП, БГТУ «ВОЕНМЕХ», ИМЦ Невского </a:t>
                      </a: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района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97" marR="65597" marT="0" marB="0"/>
                </a:tc>
                <a:extLst>
                  <a:ext uri="{0D108BD9-81ED-4DB2-BD59-A6C34878D82A}">
                    <a16:rowId xmlns:a16="http://schemas.microsoft.com/office/drawing/2014/main" val="3341811262"/>
                  </a:ext>
                </a:extLst>
              </a:tr>
              <a:tr h="180204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Сетевое обучение при реализации основной образовательной программы: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онлайн обучение на базе организации-партнера,  обучение на базе виртуальной школьной мобильности с использованием ресурсов школы и организаций партнеров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597" marR="655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Построение и апробация распределенной модели сетевого обучения, апробация технологии сетевого обучения.  Активное включение сетевых партнеров в реализацию образовательной программы.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Профессиональная экспертиза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597" marR="655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РГПУ </a:t>
                      </a:r>
                      <a:r>
                        <a:rPr lang="ru-RU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им.А.И.Герцена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Пулковская обсерватория, Планетарии, Музей космонавтики и ракетной техники </a:t>
                      </a:r>
                      <a:r>
                        <a:rPr lang="ru-RU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им.Глушко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597" marR="65597" marT="0" marB="0"/>
                </a:tc>
                <a:extLst>
                  <a:ext uri="{0D108BD9-81ED-4DB2-BD59-A6C34878D82A}">
                    <a16:rowId xmlns:a16="http://schemas.microsoft.com/office/drawing/2014/main" val="1539972217"/>
                  </a:ext>
                </a:extLst>
              </a:tr>
              <a:tr h="6881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Сетевой проект «Виртуальная лаборатория астрономических наблюдений»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597" marR="655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Апробация и оценка разработанного образовательного и социально значимого цифрового контента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597" marR="655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РГПУ </a:t>
                      </a:r>
                      <a:r>
                        <a:rPr lang="ru-RU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им.А.И.Герцена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97" marR="65597" marT="0" marB="0"/>
                </a:tc>
                <a:extLst>
                  <a:ext uri="{0D108BD9-81ED-4DB2-BD59-A6C34878D82A}">
                    <a16:rowId xmlns:a16="http://schemas.microsoft.com/office/drawing/2014/main" val="533948394"/>
                  </a:ext>
                </a:extLst>
              </a:tr>
              <a:tr h="74472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Диссеминация опыта.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Научно-методическое и тьюторское сопровождение.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597" marR="655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Создание </a:t>
                      </a:r>
                      <a:r>
                        <a:rPr lang="ru-RU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диссеминационной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сети, включающей локализацию опыт, мультипликацию опыта, консультирование субъектов инновационного опыта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597" marR="655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Основные партнеры: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РГПУ </a:t>
                      </a:r>
                      <a:r>
                        <a:rPr lang="ru-RU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им.А.И.Герцена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СПбАППО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ИМЦ Невского района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597" marR="65597" marT="0" marB="0"/>
                </a:tc>
                <a:extLst>
                  <a:ext uri="{0D108BD9-81ED-4DB2-BD59-A6C34878D82A}">
                    <a16:rowId xmlns:a16="http://schemas.microsoft.com/office/drawing/2014/main" val="1030496234"/>
                  </a:ext>
                </a:extLst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l="13042" t="17523" r="21308" b="6788"/>
          <a:stretch/>
        </p:blipFill>
        <p:spPr>
          <a:xfrm>
            <a:off x="119269" y="862470"/>
            <a:ext cx="598568" cy="90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2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16200000">
            <a:off x="-2194975" y="3800926"/>
            <a:ext cx="5403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ОБОСНОВАНИЕ АКТУАЛЬНОСТИ ПРОЕКТА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307200"/>
              </p:ext>
            </p:extLst>
          </p:nvPr>
        </p:nvGraphicFramePr>
        <p:xfrm>
          <a:off x="185528" y="123318"/>
          <a:ext cx="11820944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55236">
                  <a:extLst>
                    <a:ext uri="{9D8B030D-6E8A-4147-A177-3AD203B41FA5}">
                      <a16:colId xmlns:a16="http://schemas.microsoft.com/office/drawing/2014/main" val="2500010403"/>
                    </a:ext>
                  </a:extLst>
                </a:gridCol>
                <a:gridCol w="2955236">
                  <a:extLst>
                    <a:ext uri="{9D8B030D-6E8A-4147-A177-3AD203B41FA5}">
                      <a16:colId xmlns:a16="http://schemas.microsoft.com/office/drawing/2014/main" val="1220380589"/>
                    </a:ext>
                  </a:extLst>
                </a:gridCol>
                <a:gridCol w="2955236">
                  <a:extLst>
                    <a:ext uri="{9D8B030D-6E8A-4147-A177-3AD203B41FA5}">
                      <a16:colId xmlns:a16="http://schemas.microsoft.com/office/drawing/2014/main" val="1484218709"/>
                    </a:ext>
                  </a:extLst>
                </a:gridCol>
                <a:gridCol w="2955236">
                  <a:extLst>
                    <a:ext uri="{9D8B030D-6E8A-4147-A177-3AD203B41FA5}">
                      <a16:colId xmlns:a16="http://schemas.microsoft.com/office/drawing/2014/main" val="15713277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Приоритетные направления инновационной деятельности в национальной системе образования «Современная школа»</a:t>
                      </a:r>
                      <a:endParaRPr lang="ru-RU" sz="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Приоритеты социально-экономического развития Санкт-Петербурга</a:t>
                      </a:r>
                      <a:endParaRPr lang="ru-RU" sz="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Программа развития системы образования Невского р-она «От инновационных решений – к опережающему развитию» </a:t>
                      </a:r>
                      <a:endParaRPr lang="ru-RU" sz="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Программа развития школы 690 «Школа 21 века: успех каждого» </a:t>
                      </a:r>
                      <a:endParaRPr lang="ru-RU" sz="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4635858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945365" y="593899"/>
            <a:ext cx="5730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идея - идея сетевой реализации темы проекта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52" y="1020101"/>
            <a:ext cx="8282608" cy="55529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1079" y="1056651"/>
            <a:ext cx="2277570" cy="15937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0835" y="2918237"/>
            <a:ext cx="2250989" cy="15271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7096" y="4713391"/>
            <a:ext cx="2276381" cy="17072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348" y="526205"/>
            <a:ext cx="597460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2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16200000">
            <a:off x="-1822355" y="3973202"/>
            <a:ext cx="4551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2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ОБОСНОВАНИЕ АКТУАЛЬНОСТИ ПРОЕКТА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307200"/>
              </p:ext>
            </p:extLst>
          </p:nvPr>
        </p:nvGraphicFramePr>
        <p:xfrm>
          <a:off x="185528" y="123318"/>
          <a:ext cx="11820944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55236">
                  <a:extLst>
                    <a:ext uri="{9D8B030D-6E8A-4147-A177-3AD203B41FA5}">
                      <a16:colId xmlns:a16="http://schemas.microsoft.com/office/drawing/2014/main" val="2500010403"/>
                    </a:ext>
                  </a:extLst>
                </a:gridCol>
                <a:gridCol w="2955236">
                  <a:extLst>
                    <a:ext uri="{9D8B030D-6E8A-4147-A177-3AD203B41FA5}">
                      <a16:colId xmlns:a16="http://schemas.microsoft.com/office/drawing/2014/main" val="1220380589"/>
                    </a:ext>
                  </a:extLst>
                </a:gridCol>
                <a:gridCol w="2955236">
                  <a:extLst>
                    <a:ext uri="{9D8B030D-6E8A-4147-A177-3AD203B41FA5}">
                      <a16:colId xmlns:a16="http://schemas.microsoft.com/office/drawing/2014/main" val="1484218709"/>
                    </a:ext>
                  </a:extLst>
                </a:gridCol>
                <a:gridCol w="2955236">
                  <a:extLst>
                    <a:ext uri="{9D8B030D-6E8A-4147-A177-3AD203B41FA5}">
                      <a16:colId xmlns:a16="http://schemas.microsoft.com/office/drawing/2014/main" val="15713277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Приоритетные направления инновационной деятельности в национальной системе образования «Современная школа»</a:t>
                      </a:r>
                      <a:endParaRPr lang="ru-RU" sz="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Приоритеты социально-экономического развития Санкт-Петербурга</a:t>
                      </a:r>
                      <a:endParaRPr lang="ru-RU" sz="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Программа развития системы образования Невского р-она «От инновационных решений – к опережающему развитию» </a:t>
                      </a:r>
                      <a:endParaRPr lang="ru-RU" sz="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Программа развития школы 690 «Школа 21 века: успех каждого» </a:t>
                      </a:r>
                      <a:endParaRPr lang="ru-RU" sz="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4635858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74643" y="593899"/>
            <a:ext cx="11224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идея - идея цифрового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 как мотивирующей среды по </a:t>
            </a:r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разработке</a:t>
            </a:r>
          </a:p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цифровых объектов для системы образования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l="13042" t="17523" r="21308" b="6788"/>
          <a:stretch/>
        </p:blipFill>
        <p:spPr>
          <a:xfrm>
            <a:off x="159025" y="650435"/>
            <a:ext cx="598568" cy="90006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04731" y="1157033"/>
            <a:ext cx="5075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цифрового учебно-методического комплекта </a:t>
            </a:r>
            <a:r>
              <a:rPr lang="ru-RU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когнитивных карт уроков для организации онлайн сопровождения преподавания школьного предмета «</a:t>
            </a:r>
            <a:r>
              <a:rPr lang="ru-RU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Астрономия</a:t>
            </a:r>
            <a:endParaRPr lang="ru-RU" sz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731" y="1871870"/>
            <a:ext cx="2821240" cy="15869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522" y="1921564"/>
            <a:ext cx="2697585" cy="15244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6280" y="4002157"/>
            <a:ext cx="5016612" cy="2632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794952" y="3619887"/>
            <a:ext cx="21047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Методическая </a:t>
            </a:r>
            <a:r>
              <a:rPr lang="ru-RU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7226" y="1868556"/>
            <a:ext cx="2421835" cy="24218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7991060" y="1216752"/>
            <a:ext cx="37503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«Виртуальная лаборатория астрономических наблюдений»</a:t>
            </a:r>
          </a:p>
        </p:txBody>
      </p:sp>
      <p:pic>
        <p:nvPicPr>
          <p:cNvPr id="17" name="Picture 4" descr="МКС теперь может посетить каждый: выпущено новое VR-приложение для Oculus  Rif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096" y="4548302"/>
            <a:ext cx="3242643" cy="19187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46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/>
      <a:bodyPr/>
      <a:lstStyle/>
      <a:style>
        <a:lnRef idx="2">
          <a:schemeClr val="accent5"/>
        </a:lnRef>
        <a:fillRef idx="0">
          <a:schemeClr val="accent5"/>
        </a:fillRef>
        <a:effectRef idx="1">
          <a:schemeClr val="accent5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2049</Words>
  <Application>Microsoft Office PowerPoint</Application>
  <PresentationFormat>Широкоэкранный</PresentationFormat>
  <Paragraphs>284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9" baseType="lpstr">
      <vt:lpstr>Arial</vt:lpstr>
      <vt:lpstr>Arial Narrow</vt:lpstr>
      <vt:lpstr>Calibri</vt:lpstr>
      <vt:lpstr>Calibri Light</vt:lpstr>
      <vt:lpstr>CAT Neuzeit</vt:lpstr>
      <vt:lpstr>Open Sans Bold</vt:lpstr>
      <vt:lpstr>Times New Roman</vt:lpstr>
      <vt:lpstr>Wingdings</vt:lpstr>
      <vt:lpstr>Тема Office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</dc:creator>
  <cp:lastModifiedBy>Юлия Викторовна Левкович</cp:lastModifiedBy>
  <cp:revision>51</cp:revision>
  <dcterms:created xsi:type="dcterms:W3CDTF">2021-03-12T15:16:43Z</dcterms:created>
  <dcterms:modified xsi:type="dcterms:W3CDTF">2021-04-05T07:02:29Z</dcterms:modified>
</cp:coreProperties>
</file>