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1" r:id="rId3"/>
    <p:sldId id="257" r:id="rId4"/>
    <p:sldId id="291" r:id="rId5"/>
    <p:sldId id="258" r:id="rId6"/>
    <p:sldId id="260" r:id="rId7"/>
    <p:sldId id="264" r:id="rId8"/>
    <p:sldId id="265" r:id="rId9"/>
    <p:sldId id="284" r:id="rId10"/>
    <p:sldId id="278" r:id="rId11"/>
    <p:sldId id="273" r:id="rId12"/>
    <p:sldId id="280" r:id="rId13"/>
    <p:sldId id="288" r:id="rId14"/>
    <p:sldId id="290" r:id="rId15"/>
    <p:sldId id="268" r:id="rId16"/>
    <p:sldId id="287" r:id="rId17"/>
    <p:sldId id="286" r:id="rId18"/>
    <p:sldId id="289" r:id="rId19"/>
  </p:sldIdLst>
  <p:sldSz cx="9144000" cy="6858000" type="screen4x3"/>
  <p:notesSz cx="7100888" cy="10233025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802"/>
    <a:srgbClr val="F2F2F2"/>
    <a:srgbClr val="964A03"/>
    <a:srgbClr val="FFFFFF"/>
    <a:srgbClr val="000000"/>
    <a:srgbClr val="EAEAEA"/>
    <a:srgbClr val="FFFFCC"/>
    <a:srgbClr val="FFC5FF"/>
    <a:srgbClr val="FFE1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60" autoAdjust="0"/>
  </p:normalViewPr>
  <p:slideViewPr>
    <p:cSldViewPr>
      <p:cViewPr varScale="1">
        <p:scale>
          <a:sx n="110" d="100"/>
          <a:sy n="110" d="100"/>
        </p:scale>
        <p:origin x="164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051" cy="51342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2194" y="0"/>
            <a:ext cx="3077051" cy="51342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59AFE63-0D0D-4B13-9AD0-50297374B065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051" cy="51342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2194" y="9719598"/>
            <a:ext cx="3077051" cy="51342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6549AF4-4F34-4B9F-8B44-01874C2A91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7560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051" cy="51165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194" y="0"/>
            <a:ext cx="3077051" cy="51165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ED7B3EB-8C97-4C52-8102-11604FAD2BE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089" y="4860687"/>
            <a:ext cx="5680710" cy="4604861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051" cy="51165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194" y="9719598"/>
            <a:ext cx="3077051" cy="51165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EEF478A-0F8A-4C88-9A90-540813484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5598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2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сегодняшний</a:t>
            </a:r>
            <a:r>
              <a:rPr lang="ru-RU" baseline="0" dirty="0" smtClean="0"/>
              <a:t> день реализованы такие совместные  детско-взрослые проекты с родителями и педагогами   </a:t>
            </a:r>
          </a:p>
          <a:p>
            <a:r>
              <a:rPr lang="ru-RU" baseline="0" dirty="0" smtClean="0"/>
              <a:t>«В мире животных»</a:t>
            </a:r>
          </a:p>
          <a:p>
            <a:r>
              <a:rPr lang="ru-RU" baseline="0" dirty="0" smtClean="0"/>
              <a:t>«Транспорт»</a:t>
            </a:r>
          </a:p>
          <a:p>
            <a:r>
              <a:rPr lang="ru-RU" baseline="0" dirty="0" smtClean="0"/>
              <a:t>«На улицах города».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19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сегодняшний</a:t>
            </a:r>
            <a:r>
              <a:rPr lang="ru-RU" baseline="0" dirty="0" smtClean="0"/>
              <a:t> день реализованы такие совместные  детско-взрослые проекты с родителями и педагогами   </a:t>
            </a:r>
          </a:p>
          <a:p>
            <a:r>
              <a:rPr lang="ru-RU" baseline="0" dirty="0" smtClean="0"/>
              <a:t>«В мире животных»</a:t>
            </a:r>
          </a:p>
          <a:p>
            <a:r>
              <a:rPr lang="ru-RU" baseline="0" dirty="0" smtClean="0"/>
              <a:t>«Транспорт»</a:t>
            </a:r>
          </a:p>
          <a:p>
            <a:r>
              <a:rPr lang="ru-RU" baseline="0" dirty="0" smtClean="0"/>
              <a:t>«На улицах города».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194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сегодняшний</a:t>
            </a:r>
            <a:r>
              <a:rPr lang="ru-RU" baseline="0" dirty="0" smtClean="0"/>
              <a:t> день реализованы такие совместные  детско-взрослые проекты с родителями и педагогами   </a:t>
            </a:r>
          </a:p>
          <a:p>
            <a:r>
              <a:rPr lang="ru-RU" baseline="0" dirty="0" smtClean="0"/>
              <a:t>«В мире животных»</a:t>
            </a:r>
          </a:p>
          <a:p>
            <a:r>
              <a:rPr lang="ru-RU" baseline="0" dirty="0" smtClean="0"/>
              <a:t>«Транспорт»</a:t>
            </a:r>
          </a:p>
          <a:p>
            <a:r>
              <a:rPr lang="ru-RU" baseline="0" dirty="0" smtClean="0"/>
              <a:t>«На улицах города».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194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7. Закупили необходимое оборудование и игровые комплекты по конструированию, которые можно использовать как в работе - кружка по</a:t>
            </a:r>
          </a:p>
          <a:p>
            <a:r>
              <a:rPr lang="ru-RU" sz="1300" dirty="0"/>
              <a:t>техническому конструированию, так и в совместной деятельности педагога с детьми.</a:t>
            </a:r>
          </a:p>
          <a:p>
            <a:r>
              <a:rPr lang="ru-RU" dirty="0" smtClean="0"/>
              <a:t>Такие как:</a:t>
            </a:r>
          </a:p>
          <a:p>
            <a:pPr marL="185715" indent="-185715" defTabSz="990478">
              <a:buFont typeface="Arial" panose="020B0604020202020204" pitchFamily="34" charset="0"/>
              <a:buChar char="•"/>
              <a:defRPr/>
            </a:pPr>
            <a:r>
              <a:rPr lang="ru-RU" b="1" dirty="0" smtClean="0"/>
              <a:t>Конструктор LEGO</a:t>
            </a:r>
            <a:r>
              <a:rPr lang="ru-RU" b="1" baseline="0" dirty="0" smtClean="0"/>
              <a:t> (разные виды сборки)</a:t>
            </a:r>
          </a:p>
          <a:p>
            <a:pPr marL="185715" indent="-185715" defTabSz="99047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LEGO DUPLO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dirty="0" smtClean="0"/>
              <a:t>Электронный конструктор «Знаток»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dirty="0" smtClean="0"/>
              <a:t>Электронный </a:t>
            </a:r>
            <a:r>
              <a:rPr lang="ru-RU" dirty="0" err="1" smtClean="0"/>
              <a:t>Лего</a:t>
            </a:r>
            <a:r>
              <a:rPr lang="ru-RU" baseline="0" dirty="0" smtClean="0"/>
              <a:t> конструктор «Мой робот времени»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820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7. Закупили необходимое оборудование и игровые комплекты по конструированию, которые можно использовать как в работе - кружка по</a:t>
            </a:r>
          </a:p>
          <a:p>
            <a:r>
              <a:rPr lang="ru-RU" sz="1300" dirty="0"/>
              <a:t>техническому конструированию, так и в совместной деятельности педагога с детьми.</a:t>
            </a:r>
          </a:p>
          <a:p>
            <a:r>
              <a:rPr lang="ru-RU" dirty="0" smtClean="0"/>
              <a:t>Такие как:</a:t>
            </a:r>
          </a:p>
          <a:p>
            <a:pPr marL="185715" indent="-185715" defTabSz="990478">
              <a:buFont typeface="Arial" panose="020B0604020202020204" pitchFamily="34" charset="0"/>
              <a:buChar char="•"/>
              <a:defRPr/>
            </a:pPr>
            <a:r>
              <a:rPr lang="ru-RU" b="1" dirty="0" smtClean="0"/>
              <a:t>Конструктор LEGO</a:t>
            </a:r>
            <a:r>
              <a:rPr lang="ru-RU" b="1" baseline="0" dirty="0" smtClean="0"/>
              <a:t> (разные виды сборки)</a:t>
            </a:r>
          </a:p>
          <a:p>
            <a:pPr marL="185715" indent="-185715" defTabSz="99047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LEGO DUPLO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dirty="0" smtClean="0"/>
              <a:t>Электронный конструктор «Знаток»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dirty="0" smtClean="0"/>
              <a:t>Электронный </a:t>
            </a:r>
            <a:r>
              <a:rPr lang="ru-RU" dirty="0" err="1" smtClean="0"/>
              <a:t>Лего</a:t>
            </a:r>
            <a:r>
              <a:rPr lang="ru-RU" baseline="0" dirty="0" smtClean="0"/>
              <a:t> конструктор «Мой робот времени»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86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Общие выводы</a:t>
            </a:r>
          </a:p>
          <a:p>
            <a:r>
              <a:rPr lang="ru-RU" sz="1300" dirty="0"/>
              <a:t>1. За этот период, мы успели реализовать первый этап проекта, в рамках которого выполнили основные поставленные задачи на данный этап.</a:t>
            </a:r>
          </a:p>
          <a:p>
            <a:r>
              <a:rPr lang="ru-RU" sz="1300" dirty="0"/>
              <a:t>2. Разработали рабочие программы двух кружков по техническому конструированию «</a:t>
            </a:r>
            <a:r>
              <a:rPr lang="ru-RU" sz="1300" dirty="0" err="1"/>
              <a:t>Робовек</a:t>
            </a:r>
            <a:r>
              <a:rPr lang="ru-RU" sz="1300" dirty="0"/>
              <a:t>» и «Знаток» для детей 5-7 лет.</a:t>
            </a:r>
          </a:p>
          <a:p>
            <a:r>
              <a:rPr lang="ru-RU" sz="1300" dirty="0"/>
              <a:t>3. Преобразовали развивающую предметно­ пространственную среду по техническому конструированию в учреждении.</a:t>
            </a:r>
          </a:p>
          <a:p>
            <a:r>
              <a:rPr lang="ru-RU" sz="1300" dirty="0"/>
              <a:t>4. Повысили психолого-педагогическую компетентность педагогов детского сада в вопросах формирования и использования предметно- развивающей среды по техническому конструированию</a:t>
            </a:r>
          </a:p>
          <a:p>
            <a:r>
              <a:rPr lang="ru-RU" sz="1300" dirty="0"/>
              <a:t>5. Повысили познавательную активность детей.</a:t>
            </a:r>
          </a:p>
          <a:p>
            <a:r>
              <a:rPr lang="ru-RU" sz="1300" dirty="0"/>
              <a:t>6. Привлекли внимание родителей воспитанников, к необходимости реализации проекта по техническому конструированию. Видя, какие преобразования происходят в ДОУ, они изъявляют готовность и желание участвовать в различных мероприятиях, выставках, конкурсах по техническому конструированию.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67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2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Мир стоит на пороге новой технологической революции, основанной на достижениях кибернетики, которая является одним из направлений развития современной науки, и в частности, робототехники. В настоящее время наблюдается повышенное внимание к робототехнике, в том числе и к ее образовательной составляющей.</a:t>
            </a:r>
          </a:p>
          <a:p>
            <a:r>
              <a:rPr lang="ru-RU" altLang="ru-RU" dirty="0" smtClean="0"/>
              <a:t>Актуальность LEGO –технологии, робототехники  значима и актуальна так как: </a:t>
            </a:r>
          </a:p>
          <a:p>
            <a:r>
              <a:rPr lang="ru-RU" altLang="ru-RU" dirty="0" smtClean="0"/>
              <a:t>Является великолепным средством для интеллектуального развития дошкольников; </a:t>
            </a:r>
          </a:p>
          <a:p>
            <a:r>
              <a:rPr lang="ru-RU" altLang="ru-RU" dirty="0" smtClean="0"/>
              <a:t>Позволяет педагогу сочетать обучение, воспитание и развитие детей дошкольного возраста в режиме игровой деятельности; </a:t>
            </a:r>
          </a:p>
          <a:p>
            <a:r>
              <a:rPr lang="ru-RU" altLang="ru-RU" dirty="0" smtClean="0"/>
              <a:t>Формирует познавательную активность, способствует воспитанию социально-активной личности, формирует навыки общения и сотворчества у детей дошкольного возраста; </a:t>
            </a:r>
          </a:p>
          <a:p>
            <a:r>
              <a:rPr lang="ru-RU" altLang="ru-RU" dirty="0" smtClean="0"/>
              <a:t>Объединяет игру с исследовательской и экспериментальной деятельностью, предоставляет детям дошкольного возраста возможность экспериментировать и созидать свой собственный мир, где нет границ. </a:t>
            </a:r>
          </a:p>
          <a:p>
            <a:r>
              <a:rPr lang="ru-RU" altLang="ru-RU" dirty="0" smtClean="0"/>
              <a:t>Однако возможности дошкольного возраста в развитии технического творчества, на сегодняшний день используются недостаточно. Данную стратегию образования в ДОУ можно реализовать в образовательной среде с помощью LEGO -конструкторов. 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17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Мир стоит на пороге новой технологической революции, основанной на достижениях кибернетики, которая является одним из направлений развития современной науки, и в частности, робототехники. В настоящее время наблюдается повышенное внимание к робототехнике, в том числе и к ее образовательной составляющей.</a:t>
            </a:r>
          </a:p>
          <a:p>
            <a:r>
              <a:rPr lang="ru-RU" altLang="ru-RU" dirty="0" smtClean="0"/>
              <a:t>Актуальность LEGO –технологии, робототехники  значима и актуальна так как: </a:t>
            </a:r>
          </a:p>
          <a:p>
            <a:r>
              <a:rPr lang="ru-RU" altLang="ru-RU" dirty="0" smtClean="0"/>
              <a:t>Является великолепным средством для интеллектуального развития дошкольников; </a:t>
            </a:r>
          </a:p>
          <a:p>
            <a:r>
              <a:rPr lang="ru-RU" altLang="ru-RU" dirty="0" smtClean="0"/>
              <a:t>Позволяет педагогу сочетать обучение, воспитание и развитие детей дошкольного возраста в режиме игровой деятельности; </a:t>
            </a:r>
          </a:p>
          <a:p>
            <a:r>
              <a:rPr lang="ru-RU" altLang="ru-RU" dirty="0" smtClean="0"/>
              <a:t>Формирует познавательную активность, способствует воспитанию социально-активной личности, формирует навыки общения и сотворчества у детей дошкольного возраста; </a:t>
            </a:r>
          </a:p>
          <a:p>
            <a:r>
              <a:rPr lang="ru-RU" altLang="ru-RU" dirty="0" smtClean="0"/>
              <a:t>Объединяет игру с исследовательской и экспериментальной деятельностью, предоставляет детям дошкольного возраста возможность экспериментировать и созидать свой собственный мир, где нет границ. </a:t>
            </a:r>
          </a:p>
          <a:p>
            <a:r>
              <a:rPr lang="ru-RU" altLang="ru-RU" dirty="0" smtClean="0"/>
              <a:t>Однако возможности дошкольного возраста в развитии технического творчества, на сегодняшний день используются недостаточно. Данную стратегию образования в ДОУ можно реализовать в образовательной среде с помощью LEGO -конструкторов. 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0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1" dirty="0" smtClean="0"/>
              <a:t>Постановка и обоснование проблемы проекта </a:t>
            </a:r>
            <a:endParaRPr lang="ru-RU" altLang="ru-RU" dirty="0" smtClean="0"/>
          </a:p>
          <a:p>
            <a:r>
              <a:rPr lang="ru-RU" altLang="ru-RU" dirty="0" smtClean="0"/>
              <a:t>В реальной практике нашего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детского сада у детей старшего дошкольного возраста наблюдается интерес к техническому творчеству. Однако отсутствие  необходимых условий  не позволяло  решить данную проблему в  полной мере. Анализ работы учреждения, позволил выявить противоречия, которые и были положены в основу данного проекта, в частности противоречия между: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altLang="ru-RU" dirty="0" smtClean="0"/>
              <a:t>Требованиями ФГОС ДО, где указывается на   активное применение конструктивной деятельности с дошкольниками, как деятельности, способствующей развитию  исследовательской и творческой активности  детей и недостаточным оснащением конструкторами LEGO нового поколения, а также   отсутствием организации целенаправленной систематической образовательной деятельности с использованием конструкторов;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altLang="ru-RU" dirty="0" smtClean="0"/>
              <a:t>Необходимостью создания в ДОУ  предметно-развивающей среды, способствующей  формированию  первоначальных технических навыков у дошкольников;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ru-RU" altLang="ru-RU" dirty="0" smtClean="0"/>
              <a:t>Требованиями к профессиональной компетентности педагога ДОУ и  недостаточным пониманием педагогами ДОУ влияния LEGO- конструирования и робототехники  на  интеллектуально-личностное развитие  детей дошкольного возраста. </a:t>
            </a:r>
          </a:p>
          <a:p>
            <a:r>
              <a:rPr lang="ru-RU" altLang="ru-RU" dirty="0" smtClean="0"/>
              <a:t>Выявленные противоречия указывают на необходимость и возможность внедрения LEGO - конструирования и робототехники  в образовательную  деятельность МБДОУ ЦРР детский сад № 4 «</a:t>
            </a:r>
            <a:r>
              <a:rPr lang="ru-RU" altLang="ru-RU" dirty="0" err="1" smtClean="0"/>
              <a:t>Семицветик</a:t>
            </a:r>
            <a:r>
              <a:rPr lang="ru-RU" altLang="ru-RU" dirty="0" smtClean="0"/>
              <a:t>».</a:t>
            </a:r>
            <a:r>
              <a:rPr lang="ru-RU" altLang="ru-RU" baseline="0" dirty="0" smtClean="0"/>
              <a:t> </a:t>
            </a:r>
            <a:r>
              <a:rPr lang="ru-RU" b="1" dirty="0" err="1" smtClean="0"/>
              <a:t>Инновационность</a:t>
            </a:r>
            <a:r>
              <a:rPr lang="ru-RU" b="1" dirty="0" smtClean="0"/>
              <a:t> проекта </a:t>
            </a:r>
            <a:r>
              <a:rPr lang="ru-RU" dirty="0" smtClean="0"/>
              <a:t>заключается в адаптации конструкторов нового поколения таких как: </a:t>
            </a:r>
          </a:p>
          <a:p>
            <a:pPr marL="185715" indent="-185715">
              <a:buFont typeface="Wingdings" panose="05000000000000000000" pitchFamily="2" charset="2"/>
              <a:buChar char="Ø"/>
            </a:pPr>
            <a:r>
              <a:rPr lang="en-US" dirty="0" smtClean="0"/>
              <a:t>LEGO – </a:t>
            </a:r>
            <a:r>
              <a:rPr lang="ru-RU" dirty="0" smtClean="0"/>
              <a:t>разного</a:t>
            </a:r>
            <a:r>
              <a:rPr lang="ru-RU" baseline="0" dirty="0" smtClean="0"/>
              <a:t> вида сборки  </a:t>
            </a:r>
          </a:p>
          <a:p>
            <a:pPr marL="185715" indent="-185715">
              <a:buFont typeface="Wingdings" panose="05000000000000000000" pitchFamily="2" charset="2"/>
              <a:buChar char="Ø"/>
            </a:pPr>
            <a:r>
              <a:rPr lang="ru-RU" baseline="0" dirty="0" smtClean="0"/>
              <a:t>Знаток</a:t>
            </a:r>
          </a:p>
          <a:p>
            <a:pPr marL="185715" indent="-185715">
              <a:buFont typeface="Wingdings" panose="05000000000000000000" pitchFamily="2" charset="2"/>
              <a:buChar char="Ø"/>
            </a:pPr>
            <a:r>
              <a:rPr lang="ru-RU" baseline="0" dirty="0" smtClean="0"/>
              <a:t>Мой робот времени,   </a:t>
            </a:r>
            <a:r>
              <a:rPr lang="ru-RU" altLang="ru-RU" dirty="0" smtClean="0"/>
              <a:t> образовательный процесс ДОУ для детей дошкольного возраста.</a:t>
            </a:r>
          </a:p>
          <a:p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83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1" u="sng" dirty="0" smtClean="0"/>
              <a:t>Цель проекта:</a:t>
            </a:r>
            <a:r>
              <a:rPr lang="ru-RU" altLang="ru-RU" dirty="0" smtClean="0"/>
              <a:t> Построение системы инновационной работы в ДОУ направленной на развитие конструктивной деятельности и технического творчества через LEGO–конструирование и робототехнику</a:t>
            </a:r>
          </a:p>
          <a:p>
            <a:r>
              <a:rPr lang="ru-RU" altLang="ru-RU" b="1" dirty="0" smtClean="0"/>
              <a:t>Задачи проекта</a:t>
            </a:r>
            <a:r>
              <a:rPr lang="ru-RU" altLang="ru-RU" b="0" dirty="0" smtClean="0"/>
              <a:t>.</a:t>
            </a:r>
            <a:r>
              <a:rPr lang="ru-RU" altLang="ru-RU" b="0" baseline="0" dirty="0" smtClean="0"/>
              <a:t> </a:t>
            </a:r>
            <a:r>
              <a:rPr lang="ru-RU" altLang="ru-RU" dirty="0" smtClean="0"/>
              <a:t>1. Создать в дошкольном образовательном учреждении Центр развития начального технического творчества для удовлетворения индивидуальных интеллектуальных и личностных потребностей воспитанников.</a:t>
            </a:r>
          </a:p>
          <a:p>
            <a:r>
              <a:rPr lang="ru-RU" altLang="ru-RU" dirty="0" smtClean="0"/>
              <a:t>2. Повысить квалификацию педагогов дошкольного образовательного учреждения, направленную на развитие исследовательской и конструктивной деятельности, технического творчества детей.</a:t>
            </a:r>
          </a:p>
          <a:p>
            <a:r>
              <a:rPr lang="ru-RU" altLang="ru-RU" dirty="0" smtClean="0"/>
              <a:t>3. Разработать рабочую программу, направленную на развитие конструктивной и исследовательской деятельности, технического творчества воспитанников 5-и-7-и лет в условиях дошкольного образовательного учреждения посредством использования робототехнических и других видов конструкторов, способствующую повышению качества дошкольного образования. </a:t>
            </a:r>
          </a:p>
          <a:p>
            <a:r>
              <a:rPr lang="ru-RU" altLang="ru-RU" dirty="0" smtClean="0"/>
              <a:t>4. Апробировать, внедрить рабочую программу, направленную на развитие конструктивной и исследовательской деятельности, технического творчества воспитанников 5-и-7-и лет.</a:t>
            </a:r>
          </a:p>
          <a:p>
            <a:r>
              <a:rPr lang="ru-RU" altLang="ru-RU" dirty="0" smtClean="0"/>
              <a:t>5. Организовать работу по подготовке и диссеминации опыта работы ДОУ.</a:t>
            </a:r>
          </a:p>
          <a:p>
            <a:r>
              <a:rPr lang="ru-RU" altLang="ru-RU" dirty="0" smtClean="0"/>
              <a:t>6. Совершенствовать материально-технические  условия для внедрения разработанной системы педагогической работы. </a:t>
            </a:r>
          </a:p>
          <a:p>
            <a:r>
              <a:rPr lang="ru-RU" altLang="ru-RU" dirty="0" smtClean="0"/>
              <a:t>7. Повысить информированность родителей о положительном влиянии конструкторов нового поколения на интеллектуально - личностное развитие детей дошкольного возраста.  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00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ru-RU" altLang="ru-RU" dirty="0" smtClean="0"/>
              <a:t>Реализация инновационного проекта предполагает вовлечение участников образовательного процесса: это воспитанники ДОУ, педагоги детского сада</a:t>
            </a:r>
            <a:r>
              <a:rPr lang="ru-RU" altLang="ru-RU" baseline="0" dirty="0" smtClean="0"/>
              <a:t> и конечно же</a:t>
            </a:r>
            <a:r>
              <a:rPr lang="ru-RU" altLang="ru-RU" dirty="0" smtClean="0"/>
              <a:t> родители (законные представители ребёнка).  Запланирована следующая Организация работы с участниками проекта:   </a:t>
            </a:r>
          </a:p>
          <a:p>
            <a:pPr defTabSz="990478">
              <a:defRPr/>
            </a:pPr>
            <a:r>
              <a:rPr lang="ru-RU" altLang="ru-RU" b="1" dirty="0" smtClean="0"/>
              <a:t>С воспитанниками </a:t>
            </a:r>
            <a:r>
              <a:rPr lang="ru-RU" altLang="ru-RU" dirty="0" smtClean="0"/>
              <a:t>– совместная деятельность с воспитателем</a:t>
            </a:r>
            <a:r>
              <a:rPr lang="ru-RU" altLang="ru-RU" baseline="0" dirty="0" smtClean="0"/>
              <a:t>, самостоятельная деятельность, занятия в кружках по робототехнике, проектная деятельность, выставки, фестивали, конкурсы.</a:t>
            </a:r>
          </a:p>
          <a:p>
            <a:pPr defTabSz="990478">
              <a:defRPr/>
            </a:pPr>
            <a:r>
              <a:rPr lang="ru-RU" altLang="ru-RU" b="1" dirty="0" smtClean="0"/>
              <a:t>С педагогами</a:t>
            </a:r>
            <a:r>
              <a:rPr lang="ru-RU" altLang="ru-RU" dirty="0" smtClean="0"/>
              <a:t> – КПК, практико-ориентированные семинары, мастер-классы,</a:t>
            </a:r>
            <a:r>
              <a:rPr lang="ru-RU" altLang="ru-RU" baseline="0" dirty="0" smtClean="0"/>
              <a:t> просмотры НОД.</a:t>
            </a:r>
          </a:p>
          <a:p>
            <a:pPr defTabSz="990478">
              <a:defRPr/>
            </a:pPr>
            <a:r>
              <a:rPr lang="ru-RU" altLang="ru-RU" dirty="0" smtClean="0"/>
              <a:t>С родителями –</a:t>
            </a:r>
            <a:r>
              <a:rPr lang="ru-RU" altLang="ru-RU" baseline="0" dirty="0" smtClean="0"/>
              <a:t> родительские собрания, дни открытых дверей, открытые показы детской деятельности, детско-родительские проекты.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55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Реализация проекта будет осуществляться поэтапно</a:t>
            </a:r>
          </a:p>
          <a:p>
            <a:r>
              <a:rPr lang="en-US" altLang="ru-RU" dirty="0" smtClean="0"/>
              <a:t>I </a:t>
            </a:r>
            <a:r>
              <a:rPr lang="ru-RU" altLang="ru-RU" dirty="0" smtClean="0"/>
              <a:t>Этап Организационно – подготовительный (Январь 2018г). На первом этапе были поставлены следующие задачи   </a:t>
            </a:r>
          </a:p>
          <a:p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1. Разработать модель формирования навыков инженерно-технического творчества дошкольников посредством внедрения LEGO-технологии в образовательное пространство.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2. Повысить уровень профессиональной компетентности педагогов ОУ - участников реализации проекта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3. Организовать работу с родителями воспитанников по освоению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-технологии и робототехники.</a:t>
            </a:r>
          </a:p>
          <a:p>
            <a:endParaRPr lang="ru-RU" altLang="ru-RU" dirty="0" smtClean="0"/>
          </a:p>
          <a:p>
            <a:r>
              <a:rPr lang="ru-RU" altLang="ru-RU" dirty="0" smtClean="0"/>
              <a:t>Для решения поставленных задач, запланированы такие мероприятия (на слайде).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35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smtClean="0"/>
              <a:t>Реализация проекта будет осуществляться поэтапно</a:t>
            </a:r>
          </a:p>
          <a:p>
            <a:r>
              <a:rPr lang="en-US" altLang="ru-RU" dirty="0" smtClean="0"/>
              <a:t>I </a:t>
            </a:r>
            <a:r>
              <a:rPr lang="ru-RU" altLang="ru-RU" dirty="0" smtClean="0"/>
              <a:t>Этап Организационно – подготовительный (Январь 2018г). На первом этапе были поставлены следующие задачи   </a:t>
            </a:r>
          </a:p>
          <a:p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1. Разработать модель формирования навыков инженерно-технического творчества дошкольников посредством внедрения LEGO-технологии в образовательное пространство.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2. Повысить уровень профессиональной компетентности педагогов ОУ - участников реализации проекта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3. Организовать работу с родителями воспитанников по освоению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-технологии и робототехники.</a:t>
            </a:r>
          </a:p>
          <a:p>
            <a:endParaRPr lang="ru-RU" altLang="ru-RU" dirty="0" smtClean="0"/>
          </a:p>
          <a:p>
            <a:r>
              <a:rPr lang="ru-RU" altLang="ru-RU" dirty="0" smtClean="0"/>
              <a:t>Для решения поставленных задач, запланированы такие мероприятия (на слайде).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F478A-0F8A-4C88-9A90-54081348492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3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285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86104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4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9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9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4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6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82EF0-1E54-43AA-8A25-A849E070E69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71708-91AA-4A5E-9D75-A83D4704D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1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268760"/>
            <a:ext cx="6552728" cy="1008111"/>
          </a:xfrm>
        </p:spPr>
        <p:txBody>
          <a:bodyPr>
            <a:normAutofit/>
          </a:bodyPr>
          <a:lstStyle/>
          <a:p>
            <a:r>
              <a:rPr lang="ru-RU" altLang="ru-RU" sz="18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Государственное </a:t>
            </a:r>
            <a:r>
              <a:rPr lang="ru-RU" altLang="ru-RU" sz="1800" b="1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бюджетное </a:t>
            </a:r>
            <a:r>
              <a:rPr lang="ru-RU" altLang="ru-RU" sz="18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дошкольное образовательное  </a:t>
            </a:r>
            <a:r>
              <a:rPr lang="ru-RU" altLang="ru-RU" sz="1800" b="1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altLang="ru-RU" sz="18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altLang="ru-RU" sz="18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№116 комбинированного вида Невского района Санкт-Петербурга</a:t>
            </a:r>
            <a:endParaRPr lang="ru-RU" sz="1800" dirty="0">
              <a:solidFill>
                <a:srgbClr val="743802"/>
              </a:solidFill>
            </a:endParaRPr>
          </a:p>
        </p:txBody>
      </p:sp>
      <p:pic>
        <p:nvPicPr>
          <p:cNvPr id="1026" name="Picture 2" descr="D:\работа\em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1008112" cy="95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gdoy115.ru/img/logo_obr_nevskogo_r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2241773" cy="976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9592" y="2420888"/>
            <a:ext cx="780767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Грантовый</a:t>
            </a:r>
            <a:r>
              <a:rPr lang="ru-RU" sz="2400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конкурс </a:t>
            </a:r>
          </a:p>
          <a:p>
            <a:pPr algn="ctr"/>
            <a:r>
              <a:rPr lang="ru-RU" sz="2400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«Лидер в образовании» </a:t>
            </a:r>
          </a:p>
          <a:p>
            <a:pPr algn="ctr"/>
            <a:r>
              <a:rPr lang="ru-RU" sz="2400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 образовательными  учреждениями</a:t>
            </a:r>
          </a:p>
          <a:p>
            <a:pPr algn="ctr"/>
            <a:r>
              <a:rPr lang="ru-RU" sz="2400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Невского района Санкт-Петербурга</a:t>
            </a:r>
          </a:p>
          <a:p>
            <a:pPr algn="ctr"/>
            <a:r>
              <a:rPr lang="ru-RU" dirty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рамках Национального проекта </a:t>
            </a:r>
          </a:p>
          <a:p>
            <a:pPr algn="ctr"/>
            <a:r>
              <a:rPr lang="ru-RU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«Образование»</a:t>
            </a:r>
          </a:p>
          <a:p>
            <a:pPr algn="ctr"/>
            <a:endParaRPr lang="ru-RU" sz="2000" dirty="0">
              <a:solidFill>
                <a:srgbClr val="7438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</a:t>
            </a:r>
          </a:p>
          <a:p>
            <a:pPr algn="ctr"/>
            <a:r>
              <a:rPr lang="ru-RU" sz="2400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«Успех каждого ребенка</a:t>
            </a:r>
            <a:r>
              <a:rPr lang="ru-RU" sz="2400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400" dirty="0" smtClean="0">
              <a:solidFill>
                <a:srgbClr val="7438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743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Третий этап</a:t>
            </a:r>
            <a:endParaRPr lang="ru-RU" sz="2400" dirty="0">
              <a:solidFill>
                <a:srgbClr val="7438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Лена зимние забавы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0152" y="1340768"/>
            <a:ext cx="282795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Виталик полицейский участок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259632" y="1340768"/>
            <a:ext cx="3456874" cy="230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9" name="Picture 1" descr="C:\Users\ПК\Desktop\Лидер\фото отдельных построек\Виталик профессии -пожарн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077072"/>
            <a:ext cx="3384376" cy="2483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171400"/>
            <a:ext cx="691276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Совместные проекты с родителями</a:t>
            </a:r>
            <a:endParaRPr lang="ru-RU" sz="32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187624" y="908720"/>
            <a:ext cx="3312368" cy="49574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Полицейский участок</a:t>
            </a:r>
            <a:endParaRPr lang="ru-RU" sz="20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821288" y="908720"/>
            <a:ext cx="3322712" cy="504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Зимние забавы</a:t>
            </a:r>
            <a:endParaRPr lang="ru-RU" sz="20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7714" y="3419476"/>
            <a:ext cx="28571" cy="19048"/>
          </a:xfrm>
          <a:prstGeom prst="rect">
            <a:avLst/>
          </a:prstGeom>
        </p:spPr>
      </p:pic>
      <p:sp>
        <p:nvSpPr>
          <p:cNvPr id="15" name="Текст 12"/>
          <p:cNvSpPr txBox="1">
            <a:spLocks/>
          </p:cNvSpPr>
          <p:nvPr/>
        </p:nvSpPr>
        <p:spPr>
          <a:xfrm>
            <a:off x="2267744" y="3717032"/>
            <a:ext cx="3312368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438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Профессии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438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8" descr="https://www.3dnatives.com/wp-content/uploads/article_lego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192" y="5180123"/>
            <a:ext cx="2700808" cy="1677877"/>
          </a:xfrm>
          <a:prstGeom prst="rect">
            <a:avLst/>
          </a:prstGeom>
          <a:noFill/>
        </p:spPr>
      </p:pic>
      <p:pic>
        <p:nvPicPr>
          <p:cNvPr id="6146" name="Picture 2" descr="C:\Users\evkom\OneDrive\Рабочий стол\конкурс ЛЕГО\daca04ca345587afb90c7b6d05e4add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4293096"/>
            <a:ext cx="2016224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9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152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Методическое сопровождение</a:t>
            </a:r>
            <a:endParaRPr lang="ru-RU" sz="32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691680" y="692696"/>
            <a:ext cx="2232248" cy="6397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Консультации  </a:t>
            </a:r>
            <a:endParaRPr lang="ru-RU" sz="20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137720" y="692696"/>
            <a:ext cx="3322712" cy="6397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Семинар - практикум</a:t>
            </a:r>
            <a:endParaRPr lang="ru-RU" sz="20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7714" y="3419476"/>
            <a:ext cx="28571" cy="190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t="18934" b="20055"/>
          <a:stretch>
            <a:fillRect/>
          </a:stretch>
        </p:blipFill>
        <p:spPr bwMode="auto">
          <a:xfrm>
            <a:off x="1763688" y="1340768"/>
            <a:ext cx="302433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340768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evkom\OneDrive\Рабочий стол\конкурс ЛЕГО\minifigurki_seriya_19_71025_5d934f009e665_9689_big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5728" y="5013176"/>
            <a:ext cx="1556792" cy="1556792"/>
          </a:xfrm>
          <a:prstGeom prst="rect">
            <a:avLst/>
          </a:prstGeom>
          <a:noFill/>
        </p:spPr>
      </p:pic>
      <p:sp>
        <p:nvSpPr>
          <p:cNvPr id="12" name="Текст 12"/>
          <p:cNvSpPr txBox="1">
            <a:spLocks/>
          </p:cNvSpPr>
          <p:nvPr/>
        </p:nvSpPr>
        <p:spPr>
          <a:xfrm>
            <a:off x="1187624" y="5805264"/>
            <a:ext cx="2877716" cy="4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4380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Мастер - класс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4380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" descr="C:\Users\user\Desktop\лего литература\Фото ЛЕГО\DSC_0313.jpg"/>
          <p:cNvPicPr>
            <a:picLocks noChangeAspect="1" noChangeArrowheads="1"/>
          </p:cNvPicPr>
          <p:nvPr/>
        </p:nvPicPr>
        <p:blipFill>
          <a:blip r:embed="rId7" cstate="print"/>
          <a:srcRect t="14945"/>
          <a:stretch>
            <a:fillRect/>
          </a:stretch>
        </p:blipFill>
        <p:spPr bwMode="auto">
          <a:xfrm>
            <a:off x="1691680" y="3645024"/>
            <a:ext cx="3096344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Текст 13"/>
          <p:cNvSpPr txBox="1">
            <a:spLocks/>
          </p:cNvSpPr>
          <p:nvPr/>
        </p:nvSpPr>
        <p:spPr>
          <a:xfrm>
            <a:off x="4427984" y="5957590"/>
            <a:ext cx="332271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4380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Консультации для родителей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4380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1" descr="C:\Users\user\Desktop\лего конструирование\Фото ЛЕГО\05-02-2021_15-59-07\IMG_13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3645024"/>
            <a:ext cx="2736304" cy="219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9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7152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Методическое сопровождение</a:t>
            </a:r>
            <a:endParaRPr lang="ru-RU" sz="32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idx="1"/>
          </p:nvPr>
        </p:nvSpPr>
        <p:spPr>
          <a:xfrm>
            <a:off x="5148064" y="4221088"/>
            <a:ext cx="3672408" cy="53265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Видеоролик </a:t>
            </a:r>
            <a:b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«История  </a:t>
            </a:r>
            <a:r>
              <a:rPr lang="en-US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7714" y="3419476"/>
            <a:ext cx="28571" cy="190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212976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https://yt3.ggpht.com/a/AATXAJxMdDYj58qh2biOcfTQl4nY8Pz2aIR1FLtVb3cODMo=s900-c-k-c0xffffffff-no-rj-m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1196752"/>
            <a:ext cx="1584176" cy="1584176"/>
          </a:xfrm>
          <a:prstGeom prst="rect">
            <a:avLst/>
          </a:prstGeom>
          <a:noFill/>
        </p:spPr>
      </p:pic>
      <p:pic>
        <p:nvPicPr>
          <p:cNvPr id="9" name="Picture 8" descr="https://www.3dnatives.com/wp-content/uploads/article_lego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192" y="5180123"/>
            <a:ext cx="2700808" cy="1677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9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976" y="1531616"/>
            <a:ext cx="6336703" cy="784972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rgbClr val="964A03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Личность. Лидерство. Успех.</a:t>
            </a:r>
            <a:endParaRPr lang="ru-RU" sz="24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837972" y="2352557"/>
            <a:ext cx="432048" cy="504056"/>
          </a:xfrm>
          <a:prstGeom prst="downArrow">
            <a:avLst/>
          </a:prstGeom>
          <a:solidFill>
            <a:srgbClr val="FFFFFF">
              <a:alpha val="63922"/>
            </a:srgbClr>
          </a:solidFill>
          <a:ln>
            <a:solidFill>
              <a:srgbClr val="743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4801968" y="3688339"/>
            <a:ext cx="504056" cy="576064"/>
          </a:xfrm>
          <a:prstGeom prst="downArrow">
            <a:avLst/>
          </a:prstGeom>
          <a:solidFill>
            <a:srgbClr val="FFFFFF">
              <a:alpha val="65098"/>
            </a:srgbClr>
          </a:solidFill>
          <a:ln>
            <a:solidFill>
              <a:srgbClr val="743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907704" y="2867398"/>
            <a:ext cx="6336703" cy="784972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rgbClr val="964A03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rgbClr val="74380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«Школа возможностей»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74380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955272" y="4336549"/>
            <a:ext cx="6336703" cy="158079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rgbClr val="964A03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74380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Семинар «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4380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Использование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4380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Lego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4380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–технологий в коррекционной работе с детьми старшего дошкольного возраста с нарушениями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74380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речи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4380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4380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2782" y="586047"/>
            <a:ext cx="5701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Диссеминация опыта работы </a:t>
            </a:r>
            <a:endParaRPr lang="ru-RU" sz="32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879" y="5458020"/>
            <a:ext cx="1008112" cy="1399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5172" t="16532" r="64943" b="64766"/>
          <a:stretch/>
        </p:blipFill>
        <p:spPr>
          <a:xfrm>
            <a:off x="251520" y="241057"/>
            <a:ext cx="2067316" cy="72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0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0670" y="1480902"/>
            <a:ext cx="6646795" cy="1674089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rgbClr val="964A03"/>
            </a:solidFill>
          </a:ln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</a:t>
            </a:r>
            <a:r>
              <a:rPr lang="ru-RU" sz="2400" dirty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дополнительного образования  </a:t>
            </a:r>
            <a:r>
              <a:rPr lang="ru-RU" sz="2400" b="1" dirty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«LEGO - КОНСТРУИРОВАНИЕ И РОБОТОТЕХНИКА В ДОУ – ШАГ К ТЕХНИЧЕСКОМУ ТВОРЧЕСТУ»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015715" y="3747215"/>
            <a:ext cx="6336703" cy="784972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rgbClr val="964A03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подготовке районного фестиваля </a:t>
            </a:r>
            <a:r>
              <a:rPr lang="ru-RU" sz="2400" b="1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KIDS</a:t>
            </a:r>
            <a:r>
              <a:rPr lang="ru-RU" sz="2400" b="1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ПРОФИ»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4380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439538"/>
            <a:ext cx="2735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ерспективы</a:t>
            </a:r>
            <a:endParaRPr lang="ru-RU" sz="32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66604" y="4250650"/>
            <a:ext cx="1188132" cy="1399980"/>
          </a:xfrm>
          <a:prstGeom prst="rect">
            <a:avLst/>
          </a:prstGeom>
        </p:spPr>
      </p:pic>
      <p:pic>
        <p:nvPicPr>
          <p:cNvPr id="11" name="Picture 8" descr="https://www.3dnatives.com/wp-content/uploads/article_lego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035" y="5124411"/>
            <a:ext cx="2700808" cy="1677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1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992888" cy="10527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Перспективы проекта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http://chebobraz.cap.ru/Content2019/news/201907/25/Original/img_2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24744"/>
            <a:ext cx="3173799" cy="21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Desktop\лего литература\проект\Новая папка (1)\Новая папка\Ира\лего меч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789040"/>
            <a:ext cx="332216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s://gosobr.ru/upload/iblock/1b2/01b2cb4ba6cb51dd9f22b656d6a2ccd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1268760"/>
            <a:ext cx="3966498" cy="2808312"/>
          </a:xfrm>
          <a:prstGeom prst="rect">
            <a:avLst/>
          </a:prstGeom>
          <a:noFill/>
        </p:spPr>
      </p:pic>
      <p:pic>
        <p:nvPicPr>
          <p:cNvPr id="10" name="Picture 5" descr="C:\Users\user\Desktop\лего литература\проект\god-nauki-768x6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60648"/>
            <a:ext cx="1690135" cy="1351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C:\Users\evkom\OneDrive\Рабочий стол\конкурс ЛЕГО\unnam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5157192"/>
            <a:ext cx="1412776" cy="1412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23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7152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Нам необходимо</a:t>
            </a:r>
            <a:endParaRPr lang="ru-RU" sz="32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11316"/>
              </p:ext>
            </p:extLst>
          </p:nvPr>
        </p:nvGraphicFramePr>
        <p:xfrm>
          <a:off x="1763688" y="1170619"/>
          <a:ext cx="5981837" cy="443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024">
                  <a:extLst>
                    <a:ext uri="{9D8B030D-6E8A-4147-A177-3AD203B41FA5}">
                      <a16:colId xmlns:a16="http://schemas.microsoft.com/office/drawing/2014/main" val="3887203473"/>
                    </a:ext>
                  </a:extLst>
                </a:gridCol>
              </a:tblGrid>
              <a:tr h="8423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cap="all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LEGO EDUCATION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наборов   (шт.)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набора</a:t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Общая Сумма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WeDo</a:t>
                      </a:r>
                      <a:endParaRPr lang="en-US" sz="1800" b="1" i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156.000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0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«Первые конструкции»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48.000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«Первые механизмы»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102.000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0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51.000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306.000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evkom\OneDrive\Рабочий стол\конкурс ЛЕГО\8ec46ca5607c5f0cb5b99bcdce587aec_thumb_c964fe4a8e60f8f.png"/>
          <p:cNvPicPr>
            <a:picLocks noChangeAspect="1" noChangeArrowheads="1"/>
          </p:cNvPicPr>
          <p:nvPr/>
        </p:nvPicPr>
        <p:blipFill>
          <a:blip r:embed="rId2" cstate="print"/>
          <a:srcRect l="13953" r="16279"/>
          <a:stretch>
            <a:fillRect/>
          </a:stretch>
        </p:blipFill>
        <p:spPr bwMode="auto">
          <a:xfrm>
            <a:off x="7271792" y="4437112"/>
            <a:ext cx="1872208" cy="23762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188640"/>
            <a:ext cx="5659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4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Мультфильм </a:t>
            </a:r>
            <a:br>
              <a:rPr lang="ru-RU" sz="3200" b="1" dirty="0" smtClean="0">
                <a:solidFill>
                  <a:srgbClr val="64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64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«К нам приехал грузовик»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К нам приехал грузовик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39752" y="1628800"/>
            <a:ext cx="5222675" cy="391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1458927"/>
            <a:ext cx="4057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565" y="2047716"/>
            <a:ext cx="1872208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15" y="-58128"/>
            <a:ext cx="2084089" cy="201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3937" r="3937" b="4546"/>
          <a:stretch/>
        </p:blipFill>
        <p:spPr>
          <a:xfrm>
            <a:off x="6306135" y="4076916"/>
            <a:ext cx="1892497" cy="1872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9293" r="7354" b="9293"/>
          <a:stretch/>
        </p:blipFill>
        <p:spPr>
          <a:xfrm>
            <a:off x="2100260" y="4076916"/>
            <a:ext cx="1916944" cy="1872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2293" y="6011996"/>
            <a:ext cx="273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находимся по адресу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9134" y="6011996"/>
            <a:ext cx="112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сайт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7080" y="620688"/>
            <a:ext cx="8706920" cy="4680520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r>
              <a:rPr lang="ru-RU" altLang="ru-RU" sz="2400" b="1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</a:t>
            </a:r>
            <a:r>
              <a:rPr lang="en-US" alt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alt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– технологий </a:t>
            </a:r>
            <a:br>
              <a:rPr lang="ru-RU" alt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в коррекционной работе </a:t>
            </a:r>
          </a:p>
          <a:p>
            <a:r>
              <a:rPr lang="ru-RU" alt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с детьми старшего дошкольного возраста </a:t>
            </a:r>
            <a:br>
              <a:rPr lang="ru-RU" alt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с нарушением речи»</a:t>
            </a:r>
          </a:p>
          <a:p>
            <a:endParaRPr lang="ru-RU" sz="24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Заведующий</a:t>
            </a:r>
            <a:r>
              <a:rPr lang="ru-RU" altLang="ru-RU" sz="24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dirty="0" err="1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Солоницына</a:t>
            </a:r>
            <a:r>
              <a:rPr lang="ru-RU" altLang="ru-RU" sz="24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Раиса </a:t>
            </a:r>
            <a:r>
              <a:rPr lang="ru-RU" altLang="ru-RU" sz="2400" dirty="0" err="1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Равильевна</a:t>
            </a:r>
            <a:endParaRPr lang="ru-RU" altLang="ru-RU" sz="24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4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4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4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4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400" b="1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1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. Санкт-Петербург</a:t>
            </a:r>
          </a:p>
          <a:p>
            <a:r>
              <a:rPr lang="ru-RU" altLang="ru-RU" sz="14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2021 г.</a:t>
            </a:r>
            <a:endParaRPr lang="ru-RU" altLang="ru-RU" sz="14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43802"/>
              </a:solidFill>
            </a:endParaRPr>
          </a:p>
        </p:txBody>
      </p:sp>
      <p:pic>
        <p:nvPicPr>
          <p:cNvPr id="2050" name="Picture 2" descr="C:\Users\evkom\OneDrive\Рабочий стол\конкурс ЛЕГО\iStock-46637020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76256" y="2348880"/>
            <a:ext cx="2267744" cy="1633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17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57680" y="764704"/>
            <a:ext cx="8064500" cy="2708919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743802"/>
                </a:solidFill>
                <a:latin typeface="Monotype Corsiva" panose="03010101010201010101" pitchFamily="66" charset="0"/>
              </a:rPr>
              <a:t>                                           </a:t>
            </a:r>
            <a:r>
              <a:rPr lang="ru-RU" sz="28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Указ Президента В.В. Путина «О стратегии развития информационного общества в Российской Федерации на 2017 - 2030 годы»</a:t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Санкт-Петербурга от 04.06.2014 № 453 «О государственной программе Санкт-Петербурга «Развитие образования в Санкт-Петербурге» (с изменениями на 23.07.2019 г.)</a:t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43802"/>
                </a:solidFill>
              </a:rPr>
              <a:t/>
            </a:r>
            <a:br>
              <a:rPr lang="ru-RU" sz="2000" dirty="0" smtClean="0">
                <a:solidFill>
                  <a:srgbClr val="743802"/>
                </a:solidFill>
              </a:rPr>
            </a:br>
            <a:r>
              <a:rPr lang="ru-RU" altLang="ru-RU" sz="2000" dirty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743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356992"/>
            <a:ext cx="4824536" cy="28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9500" y="1484784"/>
            <a:ext cx="8064500" cy="32849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743802"/>
                </a:solidFill>
                <a:latin typeface="Monotype Corsiva" panose="03010101010201010101" pitchFamily="66" charset="0"/>
              </a:rPr>
              <a:t>                                           </a:t>
            </a:r>
            <a:r>
              <a:rPr lang="ru-RU" sz="28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Программа Развития системы образования Невского района Санкт-Петербурга на 2020 – 2024 годы  «От инновационных решений к опережающему развитию» </a:t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Программа Развития государственного бюджетного дошкольного  образовательного учреждения детского сада № 116 комбинированного вида Невского района Санкт-Петербурга на 2020-2024 годы </a:t>
            </a:r>
            <a: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743802"/>
                </a:solidFill>
              </a:rPr>
              <a:t/>
            </a:r>
            <a:br>
              <a:rPr lang="ru-RU" sz="2000" dirty="0">
                <a:solidFill>
                  <a:srgbClr val="743802"/>
                </a:solidFill>
              </a:rPr>
            </a:br>
            <a:r>
              <a:rPr lang="ru-RU" sz="2000" dirty="0" smtClean="0">
                <a:solidFill>
                  <a:srgbClr val="743802"/>
                </a:solidFill>
              </a:rPr>
              <a:t/>
            </a:r>
            <a:br>
              <a:rPr lang="ru-RU" sz="2000" dirty="0" smtClean="0">
                <a:solidFill>
                  <a:srgbClr val="743802"/>
                </a:solidFill>
              </a:rPr>
            </a:br>
            <a:r>
              <a:rPr lang="ru-RU" altLang="ru-RU" sz="2000" dirty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743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52335" cy="17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4048" y="260648"/>
            <a:ext cx="3888432" cy="576063"/>
          </a:xfrm>
          <a:prstGeom prst="roundRect">
            <a:avLst>
              <a:gd name="adj" fmla="val 35620"/>
            </a:avLst>
          </a:prstGeom>
          <a:solidFill>
            <a:srgbClr val="F2F2F2">
              <a:alpha val="50196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коллектив педагогов и специалистов</a:t>
            </a:r>
            <a:endParaRPr lang="ru-RU" b="1" dirty="0">
              <a:solidFill>
                <a:srgbClr val="743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3608" y="260648"/>
            <a:ext cx="3888432" cy="576063"/>
          </a:xfrm>
          <a:prstGeom prst="roundRect">
            <a:avLst>
              <a:gd name="adj" fmla="val 35620"/>
            </a:avLst>
          </a:prstGeom>
          <a:solidFill>
            <a:srgbClr val="F2F2F2">
              <a:alpha val="47843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</a:t>
            </a:r>
            <a:endParaRPr lang="ru-RU" b="1" dirty="0">
              <a:solidFill>
                <a:srgbClr val="743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15816" y="1052736"/>
            <a:ext cx="3888432" cy="576063"/>
          </a:xfrm>
          <a:prstGeom prst="roundRect">
            <a:avLst>
              <a:gd name="adj" fmla="val 35620"/>
            </a:avLst>
          </a:prstGeom>
          <a:solidFill>
            <a:srgbClr val="F2F2F2">
              <a:alpha val="50196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43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группа детей  (ОВЗ)</a:t>
            </a:r>
            <a:endParaRPr lang="ru-RU" b="1" dirty="0">
              <a:solidFill>
                <a:srgbClr val="743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vkom\OneDrive\Рабочий стол\конкурс ЛЕГО\iStock-46637020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452320" y="5269538"/>
            <a:ext cx="1979712" cy="1588461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060848"/>
            <a:ext cx="957449" cy="120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https://sun9-44.userapi.com/impf/c622428/v622428404/331c3/n9MqKgg0dDE.jpg?size=1224x1632&amp;quality=96&amp;proxy=1&amp;sign=560e395df518cd84224a2c77c8b8823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38"/>
          <a:stretch>
            <a:fillRect/>
          </a:stretch>
        </p:blipFill>
        <p:spPr bwMode="auto">
          <a:xfrm>
            <a:off x="6084168" y="2204864"/>
            <a:ext cx="952687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Users\user\Desktop\фото сайт\психолог\IMG_5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645024"/>
            <a:ext cx="936104" cy="1073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 descr="https://sun9-43.userapi.com/impg/knuiHeHntisf7JzXu9bbJdzVsne3Y1splWS2oA/zf5-Ll6x3Sk.jpg?size=864x1152&amp;quality=96&amp;proxy=1&amp;sign=ff86d54bf76b5b983215cf9c8e6ce890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936104" cy="117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8" descr="http://116.dou.spb.ru/images/team/99/1/imgp6654-r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4941168"/>
            <a:ext cx="951746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116.dou.spb.ru/images/team/99/6/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4869160"/>
            <a:ext cx="926489" cy="116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116.dou.spb.ru/images/team/99/2/imgp6919-r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5157192"/>
            <a:ext cx="1006276" cy="1163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aminygolok.ru/wp-content/uploads/2017/10/2703-3-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3356992"/>
            <a:ext cx="2808312" cy="1866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Екатерина  Комлева-Воробьева (Воробьева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32240" y="3645024"/>
            <a:ext cx="949307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763688" y="2708920"/>
            <a:ext cx="1254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Старший </a:t>
            </a:r>
            <a:b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16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5976" y="1700808"/>
            <a:ext cx="1302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Заведующий</a:t>
            </a:r>
            <a:endParaRPr lang="ru-RU" sz="16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270892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</a:t>
            </a:r>
            <a:endParaRPr lang="ru-RU" sz="16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662" y="4149080"/>
            <a:ext cx="1037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Педагог –</a:t>
            </a:r>
          </a:p>
          <a:p>
            <a:pPr algn="r"/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психолог</a:t>
            </a:r>
            <a:endParaRPr lang="ru-RU" sz="16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40352" y="4149080"/>
            <a:ext cx="989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Учитель-</a:t>
            </a:r>
            <a:b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endParaRPr lang="ru-RU" sz="16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48264" y="5589240"/>
            <a:ext cx="989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Учитель-</a:t>
            </a:r>
            <a:b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endParaRPr lang="ru-RU" sz="16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3968" y="630932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  <a:endParaRPr lang="ru-RU" sz="16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5736" y="5589240"/>
            <a:ext cx="989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Учитель-</a:t>
            </a:r>
            <a:b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endParaRPr lang="ru-RU" sz="16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88640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28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7664" y="2060848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800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62068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внедрение LEGO-технологии в образовательный процесс ДОУ в условиях реализации ФГОС дошкольного образования. Развитие познавательно-исследовательской, конструктивной деятельности и технического творчества детей посредством LEGO-конструкторов</a:t>
            </a:r>
            <a:endParaRPr lang="ru-RU" dirty="0">
              <a:ln w="0">
                <a:solidFill>
                  <a:sysClr val="windowText" lastClr="000000"/>
                </a:solidFill>
              </a:ln>
              <a:solidFill>
                <a:srgbClr val="74380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2564904"/>
            <a:ext cx="67711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74380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Провести анализ психолого-педагогической, методической литературы по проблеме организации LEGO-конструирования с дошкольниками в ДОО</a:t>
            </a:r>
            <a:endParaRPr lang="ru-RU" sz="8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74380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Организовать целенаправленную работу по применению LEGO-конструкторов в образовательной деятельности по конструированию</a:t>
            </a:r>
            <a:endParaRPr lang="ru-RU" sz="8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74380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Выявить и обеспечить дальнейшее развитие ребенка, обладающим нестандартным мышлением, способностями к научно-техническому творчеству</a:t>
            </a:r>
            <a:endParaRPr lang="ru-RU" sz="8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74380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Повысить интерес родителей к LEGO-конструированию через организацию активных форм взаимодействия с родителями и детьми</a:t>
            </a:r>
            <a:endParaRPr lang="ru-RU" sz="24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evkom\OneDrive\Рабочий стол\конкурс ЛЕГО\lego_teacher_01_b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4721" y="1844824"/>
            <a:ext cx="1039279" cy="1443263"/>
          </a:xfrm>
          <a:prstGeom prst="rect">
            <a:avLst/>
          </a:prstGeom>
          <a:noFill/>
        </p:spPr>
      </p:pic>
      <p:pic>
        <p:nvPicPr>
          <p:cNvPr id="3080" name="Picture 8" descr="https://www.3dnatives.com/wp-content/uploads/article_lego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192" y="5180123"/>
            <a:ext cx="2700808" cy="1677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54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35696" y="0"/>
            <a:ext cx="6084168" cy="980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32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Содержимое 29" descr="IMG_665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283968" y="3573016"/>
            <a:ext cx="3672408" cy="275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43608" y="1131382"/>
            <a:ext cx="2448272" cy="425410"/>
          </a:xfrm>
          <a:prstGeom prst="rect">
            <a:avLst/>
          </a:prstGeom>
          <a:solidFill>
            <a:srgbClr val="EAEAEA"/>
          </a:solidFill>
          <a:ln>
            <a:solidFill>
              <a:srgbClr val="D0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131382"/>
            <a:ext cx="2520280" cy="425410"/>
          </a:xfrm>
          <a:prstGeom prst="rect">
            <a:avLst/>
          </a:prstGeom>
          <a:solidFill>
            <a:srgbClr val="FFC5FF"/>
          </a:solidFill>
          <a:ln>
            <a:solidFill>
              <a:srgbClr val="D0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8224" y="1131382"/>
            <a:ext cx="2448272" cy="425410"/>
          </a:xfrm>
          <a:prstGeom prst="rect">
            <a:avLst/>
          </a:prstGeom>
          <a:solidFill>
            <a:srgbClr val="FFFFCC"/>
          </a:solidFill>
          <a:ln>
            <a:solidFill>
              <a:srgbClr val="D0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15617" y="1628800"/>
            <a:ext cx="2520279" cy="2873682"/>
          </a:xfrm>
          <a:prstGeom prst="roundRect">
            <a:avLst/>
          </a:prstGeom>
          <a:gradFill flip="none" rotWithShape="1">
            <a:gsLst>
              <a:gs pos="0">
                <a:srgbClr val="EAEAEA">
                  <a:shade val="30000"/>
                  <a:satMod val="115000"/>
                </a:srgbClr>
              </a:gs>
              <a:gs pos="50000">
                <a:srgbClr val="EAEAEA">
                  <a:shade val="67500"/>
                  <a:satMod val="115000"/>
                </a:srgbClr>
              </a:gs>
              <a:gs pos="100000">
                <a:srgbClr val="EAEAE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Совместная деятельность с воспитателем 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Самостоятельная деятельность 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Проектная деятельность 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Выставки, конкурсы 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-конструированию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05063" y="1628800"/>
            <a:ext cx="2711153" cy="1682695"/>
          </a:xfrm>
          <a:prstGeom prst="roundRect">
            <a:avLst/>
          </a:prstGeom>
          <a:gradFill flip="none" rotWithShape="1">
            <a:gsLst>
              <a:gs pos="0">
                <a:srgbClr val="FFC5FF">
                  <a:shade val="30000"/>
                  <a:satMod val="115000"/>
                </a:srgbClr>
              </a:gs>
              <a:gs pos="50000">
                <a:srgbClr val="FFC5FF">
                  <a:shade val="67500"/>
                  <a:satMod val="115000"/>
                </a:srgbClr>
              </a:gs>
              <a:gs pos="100000">
                <a:srgbClr val="FFC5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Практико-ориентированные семинары, мастер-классы, просмотры НОД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КПК по тематике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технологии»</a:t>
            </a: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33471" y="1682681"/>
            <a:ext cx="2403025" cy="1674311"/>
          </a:xfrm>
          <a:prstGeom prst="round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Индивидуальные консультации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Показы  результатов детской деятельности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Совместные проекты по конструированию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https://images.ua.prom.st/1348953581_w640_h640_le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051720" y="4869160"/>
            <a:ext cx="1584176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3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4248472" cy="10527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Результаты работы</a:t>
            </a:r>
            <a:endParaRPr lang="ru-RU" sz="3200" b="1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764704"/>
            <a:ext cx="51845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- Обогащение словаря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Формирование грамматического строя речи</a:t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- Развитие связной речи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Формирование слоговой структуры речи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2000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фонематических функций</a:t>
            </a:r>
          </a:p>
          <a:p>
            <a:endParaRPr lang="ru-RU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https://www.3dnatives.com/wp-content/uploads/article_lego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192" y="5180123"/>
            <a:ext cx="2700808" cy="1677877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96952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916832"/>
            <a:ext cx="2664296" cy="204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evkom\OneDrive\Рабочий стол\конкурс ЛЕГО\minifigurki_seriya_19_71025_5d934f009e665_9689_big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332656"/>
            <a:ext cx="1152128" cy="1152128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005064"/>
            <a:ext cx="2880320" cy="200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3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08104" y="1763409"/>
            <a:ext cx="266429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4248472" cy="105273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Результаты работы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6381328"/>
            <a:ext cx="2520280" cy="432048"/>
          </a:xfrm>
          <a:prstGeom prst="rect">
            <a:avLst/>
          </a:prstGeom>
          <a:solidFill>
            <a:srgbClr val="FFC001"/>
          </a:solidFill>
          <a:ln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4380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971318"/>
            <a:ext cx="51845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- Коррекция звукопроизношения при  </a:t>
            </a:r>
            <a:b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  озвучивании мультфильмов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Развитие </a:t>
            </a:r>
            <a:r>
              <a:rPr lang="ru-RU" sz="2000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мыслительных операций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rgbClr val="743802"/>
                </a:solidFill>
                <a:latin typeface="Times New Roman" pitchFamily="18" charset="0"/>
                <a:cs typeface="Times New Roman" pitchFamily="18" charset="0"/>
              </a:rPr>
              <a:t> Развитие мелкой моторики</a:t>
            </a:r>
          </a:p>
          <a:p>
            <a:pPr>
              <a:buFontTx/>
              <a:buChar char="-"/>
            </a:pPr>
            <a:endParaRPr lang="ru-RU" sz="2000" dirty="0" smtClean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>
              <a:solidFill>
                <a:srgbClr val="7438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https://www.3dnatives.com/wp-content/uploads/article_lego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192" y="5180123"/>
            <a:ext cx="2700808" cy="1677877"/>
          </a:xfrm>
          <a:prstGeom prst="rect">
            <a:avLst/>
          </a:prstGeom>
          <a:noFill/>
        </p:spPr>
      </p:pic>
      <p:pic>
        <p:nvPicPr>
          <p:cNvPr id="10" name="Picture 2" descr="C:\Users\evkom\OneDrive\Рабочий стол\конкурс ЛЕГО\minifigurki_seriya_19_71025_5d934f009e665_9689_bi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332656"/>
            <a:ext cx="1152128" cy="115212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149080"/>
            <a:ext cx="2952328" cy="2380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115616" y="2420888"/>
            <a:ext cx="2448272" cy="242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3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2282baa587f85ac6ce39b6dfca627b26682ad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1536</Words>
  <Application>Microsoft Office PowerPoint</Application>
  <PresentationFormat>Экран (4:3)</PresentationFormat>
  <Paragraphs>213</Paragraphs>
  <Slides>18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Monotype Corsiva</vt:lpstr>
      <vt:lpstr>Times New Roman</vt:lpstr>
      <vt:lpstr>Wingdings</vt:lpstr>
      <vt:lpstr>Тема Office</vt:lpstr>
      <vt:lpstr>Государственное бюджетное дошкольное образовательное  учреждение  детский сад №116 комбинированного вида Невского района Санкт-Петербурга</vt:lpstr>
      <vt:lpstr>Презентация PowerPoint</vt:lpstr>
      <vt:lpstr>                                           Актуальность   Указ Президента В.В. Путина «О стратегии развития информационного общества в Российской Федерации на 2017 - 2030 годы»  Постановление правительства Санкт-Петербурга от 04.06.2014 № 453 «О государственной программе Санкт-Петербурга «Развитие образования в Санкт-Петербурге» (с изменениями на 23.07.2019 г.)      </vt:lpstr>
      <vt:lpstr>                                           Актуальность        Программа Развития системы образования Невского района Санкт-Петербурга на 2020 – 2024 годы  «От инновационных решений к опережающему развитию»    Программа Развития государственного бюджетного дошкольного  образовательного учреждения детского сада № 116 комбинированного вида Невского района Санкт-Петербурга на 2020-2024 годы      </vt:lpstr>
      <vt:lpstr>Презентация PowerPoint</vt:lpstr>
      <vt:lpstr>Презентация PowerPoint</vt:lpstr>
      <vt:lpstr>Участники проекта</vt:lpstr>
      <vt:lpstr>Результаты работы</vt:lpstr>
      <vt:lpstr>Результаты работы </vt:lpstr>
      <vt:lpstr> Совместные проекты с родителями</vt:lpstr>
      <vt:lpstr> Методическое сопровождение</vt:lpstr>
      <vt:lpstr> Методическое сопровождение</vt:lpstr>
      <vt:lpstr>Личность. Лидерство. Успех.</vt:lpstr>
      <vt:lpstr>Проект программы дополнительного образования  «LEGO - КОНСТРУИРОВАНИЕ И РОБОТОТЕХНИКА В ДОУ – ШАГ К ТЕХНИЧЕСКОМУ ТВОРЧЕСТУ»</vt:lpstr>
      <vt:lpstr>Перспективы проекта</vt:lpstr>
      <vt:lpstr>Нам необходимо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Оранжевая основа</dc:title>
  <dc:creator>obstinate</dc:creator>
  <dc:description>Шаблон презентации с сайта http://presentation-creation.ru/</dc:description>
  <cp:lastModifiedBy>Юлия Викторовна Левкович</cp:lastModifiedBy>
  <cp:revision>109</cp:revision>
  <cp:lastPrinted>2018-12-05T12:58:55Z</cp:lastPrinted>
  <dcterms:created xsi:type="dcterms:W3CDTF">2018-02-25T09:05:20Z</dcterms:created>
  <dcterms:modified xsi:type="dcterms:W3CDTF">2021-04-05T07:35:01Z</dcterms:modified>
</cp:coreProperties>
</file>