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sldIdLst>
    <p:sldId id="259" r:id="rId2"/>
    <p:sldId id="261" r:id="rId3"/>
    <p:sldId id="297" r:id="rId4"/>
    <p:sldId id="314" r:id="rId5"/>
    <p:sldId id="316" r:id="rId6"/>
    <p:sldId id="315" r:id="rId7"/>
    <p:sldId id="307" r:id="rId8"/>
    <p:sldId id="310" r:id="rId9"/>
    <p:sldId id="333" r:id="rId10"/>
    <p:sldId id="334" r:id="rId11"/>
    <p:sldId id="262" r:id="rId12"/>
    <p:sldId id="263" r:id="rId13"/>
    <p:sldId id="290" r:id="rId14"/>
    <p:sldId id="296" r:id="rId15"/>
    <p:sldId id="291" r:id="rId16"/>
    <p:sldId id="293" r:id="rId17"/>
    <p:sldId id="292" r:id="rId18"/>
    <p:sldId id="264" r:id="rId19"/>
    <p:sldId id="266" r:id="rId20"/>
    <p:sldId id="267" r:id="rId21"/>
    <p:sldId id="268" r:id="rId22"/>
    <p:sldId id="336" r:id="rId23"/>
    <p:sldId id="270" r:id="rId24"/>
    <p:sldId id="289" r:id="rId25"/>
    <p:sldId id="288" r:id="rId26"/>
    <p:sldId id="317" r:id="rId27"/>
    <p:sldId id="318" r:id="rId28"/>
    <p:sldId id="272" r:id="rId29"/>
    <p:sldId id="335" r:id="rId30"/>
    <p:sldId id="324" r:id="rId31"/>
    <p:sldId id="325" r:id="rId32"/>
    <p:sldId id="319" r:id="rId33"/>
    <p:sldId id="321" r:id="rId34"/>
    <p:sldId id="320" r:id="rId35"/>
    <p:sldId id="323" r:id="rId36"/>
    <p:sldId id="322" r:id="rId37"/>
    <p:sldId id="271" r:id="rId38"/>
    <p:sldId id="273" r:id="rId39"/>
    <p:sldId id="338" r:id="rId40"/>
    <p:sldId id="339" r:id="rId41"/>
    <p:sldId id="340" r:id="rId42"/>
    <p:sldId id="341" r:id="rId43"/>
    <p:sldId id="326" r:id="rId44"/>
    <p:sldId id="275" r:id="rId45"/>
    <p:sldId id="276" r:id="rId46"/>
    <p:sldId id="277" r:id="rId47"/>
    <p:sldId id="327" r:id="rId48"/>
    <p:sldId id="328" r:id="rId49"/>
    <p:sldId id="278" r:id="rId50"/>
    <p:sldId id="279" r:id="rId51"/>
    <p:sldId id="280" r:id="rId52"/>
    <p:sldId id="281" r:id="rId53"/>
    <p:sldId id="282" r:id="rId54"/>
    <p:sldId id="283" r:id="rId55"/>
    <p:sldId id="313" r:id="rId56"/>
    <p:sldId id="312" r:id="rId57"/>
    <p:sldId id="344" r:id="rId58"/>
    <p:sldId id="284" r:id="rId59"/>
    <p:sldId id="342" r:id="rId60"/>
    <p:sldId id="285" r:id="rId6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719C"/>
    <a:srgbClr val="6600FF"/>
    <a:srgbClr val="9900FF"/>
    <a:srgbClr val="9966FF"/>
    <a:srgbClr val="9933F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2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BC45FE-4D1A-42C1-8565-C9778D0100F1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A30574-1BAC-492C-AF96-D1E6711C31B3}">
      <dgm:prSet phldrT="[Текст]" custT="1"/>
      <dgm:spPr/>
      <dgm:t>
        <a:bodyPr/>
        <a:lstStyle/>
        <a:p>
          <a:pPr algn="ctr"/>
          <a:r>
            <a:rPr lang="ru-RU" sz="1800" b="1" dirty="0" err="1" smtClean="0">
              <a:solidFill>
                <a:srgbClr val="A50021"/>
              </a:solidFill>
            </a:rPr>
            <a:t>Псевдолидерство</a:t>
          </a:r>
          <a:endParaRPr lang="ru-RU" sz="1800" b="1" dirty="0">
            <a:solidFill>
              <a:srgbClr val="A50021"/>
            </a:solidFill>
          </a:endParaRPr>
        </a:p>
      </dgm:t>
    </dgm:pt>
    <dgm:pt modelId="{81D6175C-01C5-435E-B0FA-45CFCB50AF1B}" type="parTrans" cxnId="{20EBBCA3-A521-4E3C-8DA1-972C679F62AB}">
      <dgm:prSet/>
      <dgm:spPr/>
      <dgm:t>
        <a:bodyPr/>
        <a:lstStyle/>
        <a:p>
          <a:endParaRPr lang="ru-RU"/>
        </a:p>
      </dgm:t>
    </dgm:pt>
    <dgm:pt modelId="{2EB019E0-2B5E-4D94-A026-19EF96C762CD}" type="sibTrans" cxnId="{20EBBCA3-A521-4E3C-8DA1-972C679F62AB}">
      <dgm:prSet/>
      <dgm:spPr/>
      <dgm:t>
        <a:bodyPr/>
        <a:lstStyle/>
        <a:p>
          <a:endParaRPr lang="ru-RU"/>
        </a:p>
      </dgm:t>
    </dgm:pt>
    <dgm:pt modelId="{BBEC56F0-AA4A-4E05-B27B-9F77E8608A20}">
      <dgm:prSet phldrT="[Текст]" custT="1"/>
      <dgm:spPr/>
      <dgm:t>
        <a:bodyPr/>
        <a:lstStyle/>
        <a:p>
          <a:pPr algn="ctr"/>
          <a:r>
            <a:rPr lang="ru-RU" sz="1800" b="1" dirty="0" smtClean="0">
              <a:solidFill>
                <a:srgbClr val="FFC000"/>
              </a:solidFill>
            </a:rPr>
            <a:t>Пассивная форма</a:t>
          </a:r>
          <a:endParaRPr lang="ru-RU" sz="1800" b="1" dirty="0">
            <a:solidFill>
              <a:srgbClr val="FFC000"/>
            </a:solidFill>
          </a:endParaRPr>
        </a:p>
      </dgm:t>
    </dgm:pt>
    <dgm:pt modelId="{F3845AC7-C2ED-4B4A-AED3-0536E491138E}" type="parTrans" cxnId="{F6C55D7D-745C-4C77-82C5-067A34747795}">
      <dgm:prSet/>
      <dgm:spPr/>
      <dgm:t>
        <a:bodyPr/>
        <a:lstStyle/>
        <a:p>
          <a:endParaRPr lang="ru-RU"/>
        </a:p>
      </dgm:t>
    </dgm:pt>
    <dgm:pt modelId="{DD9EFE2E-94F8-4FF7-B614-19F46694D1C7}" type="sibTrans" cxnId="{F6C55D7D-745C-4C77-82C5-067A34747795}">
      <dgm:prSet/>
      <dgm:spPr/>
      <dgm:t>
        <a:bodyPr/>
        <a:lstStyle/>
        <a:p>
          <a:endParaRPr lang="ru-RU"/>
        </a:p>
      </dgm:t>
    </dgm:pt>
    <dgm:pt modelId="{3C584A12-AFB0-40E3-98FB-69BD9B1C8160}">
      <dgm:prSet phldrT="[Текст]" custT="1"/>
      <dgm:spPr/>
      <dgm:t>
        <a:bodyPr/>
        <a:lstStyle/>
        <a:p>
          <a:pPr algn="ctr"/>
          <a:r>
            <a:rPr lang="ru-RU" sz="1800" b="1" dirty="0" smtClean="0">
              <a:solidFill>
                <a:srgbClr val="FF6600"/>
              </a:solidFill>
            </a:rPr>
            <a:t>Активная форма</a:t>
          </a:r>
          <a:endParaRPr lang="ru-RU" sz="1800" b="1" dirty="0">
            <a:solidFill>
              <a:srgbClr val="FF6600"/>
            </a:solidFill>
          </a:endParaRPr>
        </a:p>
      </dgm:t>
    </dgm:pt>
    <dgm:pt modelId="{F19B9707-C049-444C-BFB3-8C3800D15A83}" type="parTrans" cxnId="{6B7CD6B3-9205-4B70-863F-B8935145B760}">
      <dgm:prSet/>
      <dgm:spPr/>
      <dgm:t>
        <a:bodyPr/>
        <a:lstStyle/>
        <a:p>
          <a:endParaRPr lang="ru-RU"/>
        </a:p>
      </dgm:t>
    </dgm:pt>
    <dgm:pt modelId="{754775A3-B25D-4749-93A0-169518954CDB}" type="sibTrans" cxnId="{6B7CD6B3-9205-4B70-863F-B8935145B760}">
      <dgm:prSet/>
      <dgm:spPr/>
      <dgm:t>
        <a:bodyPr/>
        <a:lstStyle/>
        <a:p>
          <a:endParaRPr lang="ru-RU"/>
        </a:p>
      </dgm:t>
    </dgm:pt>
    <dgm:pt modelId="{A52E6CBC-98E6-4500-BBC2-F57189C0FA94}">
      <dgm:prSet custT="1"/>
      <dgm:spPr/>
      <dgm:t>
        <a:bodyPr/>
        <a:lstStyle/>
        <a:p>
          <a:pPr algn="ctr"/>
          <a:r>
            <a:rPr lang="ru-RU" sz="1600" b="1" dirty="0" smtClean="0">
              <a:solidFill>
                <a:srgbClr val="00B050"/>
              </a:solidFill>
            </a:rPr>
            <a:t>Ситуационное вознаграждение</a:t>
          </a:r>
          <a:endParaRPr lang="ru-RU" sz="1600" b="1" dirty="0">
            <a:solidFill>
              <a:srgbClr val="00B050"/>
            </a:solidFill>
          </a:endParaRPr>
        </a:p>
      </dgm:t>
    </dgm:pt>
    <dgm:pt modelId="{E03EB407-D2A5-4121-B328-5DCA51A9FCD2}" type="parTrans" cxnId="{92573E01-E85A-4404-8902-0BAF2BC482D3}">
      <dgm:prSet/>
      <dgm:spPr/>
      <dgm:t>
        <a:bodyPr/>
        <a:lstStyle/>
        <a:p>
          <a:endParaRPr lang="ru-RU"/>
        </a:p>
      </dgm:t>
    </dgm:pt>
    <dgm:pt modelId="{F4E9A8B6-2CFA-4312-A6EA-790578C98E48}" type="sibTrans" cxnId="{92573E01-E85A-4404-8902-0BAF2BC482D3}">
      <dgm:prSet/>
      <dgm:spPr/>
      <dgm:t>
        <a:bodyPr/>
        <a:lstStyle/>
        <a:p>
          <a:endParaRPr lang="ru-RU"/>
        </a:p>
      </dgm:t>
    </dgm:pt>
    <dgm:pt modelId="{39FBD7F7-7058-40EA-83FE-7527E709492C}">
      <dgm:prSet custT="1"/>
      <dgm:spPr/>
      <dgm:t>
        <a:bodyPr/>
        <a:lstStyle/>
        <a:p>
          <a:pPr algn="ctr"/>
          <a:r>
            <a:rPr lang="ru-RU" sz="1600" b="1" dirty="0" smtClean="0">
              <a:solidFill>
                <a:srgbClr val="00B0F0"/>
              </a:solidFill>
              <a:effectLst/>
              <a:latin typeface="+mj-lt"/>
              <a:ea typeface="BatangChe" pitchFamily="49" charset="-127"/>
              <a:cs typeface="Angsana New" pitchFamily="18" charset="-34"/>
            </a:rPr>
            <a:t>Трансформационное лидерство</a:t>
          </a:r>
          <a:endParaRPr lang="ru-RU" sz="1600" b="1" dirty="0">
            <a:solidFill>
              <a:srgbClr val="00B0F0"/>
            </a:solidFill>
            <a:effectLst/>
            <a:latin typeface="+mj-lt"/>
            <a:ea typeface="BatangChe" pitchFamily="49" charset="-127"/>
            <a:cs typeface="Angsana New" pitchFamily="18" charset="-34"/>
          </a:endParaRPr>
        </a:p>
      </dgm:t>
    </dgm:pt>
    <dgm:pt modelId="{1FE7213B-7E84-4C96-9FB8-163E667FA00A}" type="parTrans" cxnId="{366457DF-D97F-4D9C-942D-A19E6698A94D}">
      <dgm:prSet/>
      <dgm:spPr/>
      <dgm:t>
        <a:bodyPr/>
        <a:lstStyle/>
        <a:p>
          <a:endParaRPr lang="ru-RU"/>
        </a:p>
      </dgm:t>
    </dgm:pt>
    <dgm:pt modelId="{905E3B4A-C2A6-4783-87B6-72C32C3C3537}" type="sibTrans" cxnId="{366457DF-D97F-4D9C-942D-A19E6698A94D}">
      <dgm:prSet/>
      <dgm:spPr/>
      <dgm:t>
        <a:bodyPr/>
        <a:lstStyle/>
        <a:p>
          <a:endParaRPr lang="ru-RU"/>
        </a:p>
      </dgm:t>
    </dgm:pt>
    <dgm:pt modelId="{34B59D8B-32DC-40E7-978C-B14D2FB720D5}" type="pres">
      <dgm:prSet presAssocID="{B2BC45FE-4D1A-42C1-8565-C9778D0100F1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7CA4DB5-79E0-4C73-A75C-BDEABC048689}" type="pres">
      <dgm:prSet presAssocID="{B2BC45FE-4D1A-42C1-8565-C9778D0100F1}" presName="arrow" presStyleLbl="bgShp" presStyleIdx="0" presStyleCnt="1" custScaleX="106251" custScaleY="87144" custLinFactNeighborX="7959" custLinFactNeighborY="-5319"/>
      <dgm:spPr>
        <a:solidFill>
          <a:srgbClr val="0073F2"/>
        </a:solidFill>
      </dgm:spPr>
      <dgm:t>
        <a:bodyPr/>
        <a:lstStyle/>
        <a:p>
          <a:endParaRPr lang="ru-RU"/>
        </a:p>
      </dgm:t>
    </dgm:pt>
    <dgm:pt modelId="{AFBB3988-94B0-453B-8004-EF91D2F3DC12}" type="pres">
      <dgm:prSet presAssocID="{B2BC45FE-4D1A-42C1-8565-C9778D0100F1}" presName="arrowDiagram5" presStyleCnt="0"/>
      <dgm:spPr/>
    </dgm:pt>
    <dgm:pt modelId="{FE01DC46-17AB-41D8-84E6-D7C930D50DA4}" type="pres">
      <dgm:prSet presAssocID="{B8A30574-1BAC-492C-AF96-D1E6711C31B3}" presName="bullet5a" presStyleLbl="node1" presStyleIdx="0" presStyleCnt="5" custLinFactX="-100000" custLinFactNeighborX="-155143" custLinFactNeighborY="92095"/>
      <dgm:spPr>
        <a:solidFill>
          <a:srgbClr val="9900FF"/>
        </a:solidFill>
      </dgm:spPr>
      <dgm:t>
        <a:bodyPr/>
        <a:lstStyle/>
        <a:p>
          <a:endParaRPr lang="ru-RU"/>
        </a:p>
      </dgm:t>
    </dgm:pt>
    <dgm:pt modelId="{097E7026-60EF-477C-B58B-332768AE983C}" type="pres">
      <dgm:prSet presAssocID="{B8A30574-1BAC-492C-AF96-D1E6711C31B3}" presName="textBox5a" presStyleLbl="revTx" presStyleIdx="0" presStyleCnt="5" custScaleX="351445" custScaleY="27012" custLinFactNeighborX="58516" custLinFactNeighborY="-145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B6B5DF-D656-4F66-8111-815A2C76B84C}" type="pres">
      <dgm:prSet presAssocID="{BBEC56F0-AA4A-4E05-B27B-9F77E8608A20}" presName="bullet5b" presStyleLbl="node1" presStyleIdx="1" presStyleCnt="5" custLinFactX="-100000" custLinFactY="57398" custLinFactNeighborX="-185626" custLinFactNeighborY="100000"/>
      <dgm:spPr>
        <a:solidFill>
          <a:srgbClr val="9900FF"/>
        </a:solidFill>
      </dgm:spPr>
      <dgm:t>
        <a:bodyPr/>
        <a:lstStyle/>
        <a:p>
          <a:endParaRPr lang="ru-RU"/>
        </a:p>
      </dgm:t>
    </dgm:pt>
    <dgm:pt modelId="{9F91C92E-A38D-4B19-BD2B-EB937BD8B3CD}" type="pres">
      <dgm:prSet presAssocID="{BBEC56F0-AA4A-4E05-B27B-9F77E8608A20}" presName="textBox5b" presStyleLbl="revTx" presStyleIdx="1" presStyleCnt="5" custScaleX="283221" custScaleY="19878" custLinFactNeighborX="13446" custLinFactNeighborY="-11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432E04-A9A4-4064-946B-588FFF63E07F}" type="pres">
      <dgm:prSet presAssocID="{3C584A12-AFB0-40E3-98FB-69BD9B1C8160}" presName="bullet5c" presStyleLbl="node1" presStyleIdx="2" presStyleCnt="5" custLinFactX="-105736" custLinFactY="12132" custLinFactNeighborX="-200000" custLinFactNeighborY="100000"/>
      <dgm:spPr>
        <a:solidFill>
          <a:srgbClr val="9900FF"/>
        </a:solidFill>
      </dgm:spPr>
      <dgm:t>
        <a:bodyPr/>
        <a:lstStyle/>
        <a:p>
          <a:endParaRPr lang="ru-RU"/>
        </a:p>
      </dgm:t>
    </dgm:pt>
    <dgm:pt modelId="{9964AB06-E568-4A3F-A7FB-8BF382ED3C24}" type="pres">
      <dgm:prSet presAssocID="{3C584A12-AFB0-40E3-98FB-69BD9B1C8160}" presName="textBox5c" presStyleLbl="revTx" presStyleIdx="2" presStyleCnt="5" custScaleX="231684" custScaleY="22013" custLinFactNeighborX="-37745" custLinFactNeighborY="-158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2F1E5F-28EE-430D-8CDA-9996A54601E9}" type="pres">
      <dgm:prSet presAssocID="{A52E6CBC-98E6-4500-BBC2-F57189C0FA94}" presName="bullet5d" presStyleLbl="node1" presStyleIdx="3" presStyleCnt="5" custLinFactX="-4668" custLinFactNeighborX="-100000" custLinFactNeighborY="19760"/>
      <dgm:spPr>
        <a:solidFill>
          <a:srgbClr val="9900FF"/>
        </a:solidFill>
      </dgm:spPr>
      <dgm:t>
        <a:bodyPr/>
        <a:lstStyle/>
        <a:p>
          <a:endParaRPr lang="ru-RU"/>
        </a:p>
      </dgm:t>
    </dgm:pt>
    <dgm:pt modelId="{E5A1FB5B-11F4-478D-9173-1C26D5721F91}" type="pres">
      <dgm:prSet presAssocID="{A52E6CBC-98E6-4500-BBC2-F57189C0FA94}" presName="textBox5d" presStyleLbl="revTx" presStyleIdx="3" presStyleCnt="5" custScaleX="222927" custScaleY="27507" custLinFactNeighborX="-65373" custLinFactNeighborY="-236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51C65F-823C-4F16-ABA2-7C5D09693B4F}" type="pres">
      <dgm:prSet presAssocID="{39FBD7F7-7058-40EA-83FE-7527E709492C}" presName="bullet5e" presStyleLbl="node1" presStyleIdx="4" presStyleCnt="5" custLinFactNeighborX="61487" custLinFactNeighborY="-23236"/>
      <dgm:spPr>
        <a:solidFill>
          <a:srgbClr val="9900FF"/>
        </a:solidFill>
      </dgm:spPr>
      <dgm:t>
        <a:bodyPr/>
        <a:lstStyle/>
        <a:p>
          <a:endParaRPr lang="ru-RU"/>
        </a:p>
      </dgm:t>
    </dgm:pt>
    <dgm:pt modelId="{D167977A-2DF9-4E03-9487-F6A9E9B3A14E}" type="pres">
      <dgm:prSet presAssocID="{39FBD7F7-7058-40EA-83FE-7527E709492C}" presName="textBox5e" presStyleLbl="revTx" presStyleIdx="4" presStyleCnt="5" custScaleX="261123" custScaleY="31095" custLinFactNeighborX="-27905" custLinFactNeighborY="-310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573E01-E85A-4404-8902-0BAF2BC482D3}" srcId="{B2BC45FE-4D1A-42C1-8565-C9778D0100F1}" destId="{A52E6CBC-98E6-4500-BBC2-F57189C0FA94}" srcOrd="3" destOrd="0" parTransId="{E03EB407-D2A5-4121-B328-5DCA51A9FCD2}" sibTransId="{F4E9A8B6-2CFA-4312-A6EA-790578C98E48}"/>
    <dgm:cxn modelId="{F6C55D7D-745C-4C77-82C5-067A34747795}" srcId="{B2BC45FE-4D1A-42C1-8565-C9778D0100F1}" destId="{BBEC56F0-AA4A-4E05-B27B-9F77E8608A20}" srcOrd="1" destOrd="0" parTransId="{F3845AC7-C2ED-4B4A-AED3-0536E491138E}" sibTransId="{DD9EFE2E-94F8-4FF7-B614-19F46694D1C7}"/>
    <dgm:cxn modelId="{46D6097B-712B-4FFB-832B-0D5B6F755ABD}" type="presOf" srcId="{3C584A12-AFB0-40E3-98FB-69BD9B1C8160}" destId="{9964AB06-E568-4A3F-A7FB-8BF382ED3C24}" srcOrd="0" destOrd="0" presId="urn:microsoft.com/office/officeart/2005/8/layout/arrow2"/>
    <dgm:cxn modelId="{37EE1B49-043B-42DF-9E0C-1F6DE5F6823E}" type="presOf" srcId="{BBEC56F0-AA4A-4E05-B27B-9F77E8608A20}" destId="{9F91C92E-A38D-4B19-BD2B-EB937BD8B3CD}" srcOrd="0" destOrd="0" presId="urn:microsoft.com/office/officeart/2005/8/layout/arrow2"/>
    <dgm:cxn modelId="{82E05115-F026-4C93-B3DF-59BD5A76DA88}" type="presOf" srcId="{B8A30574-1BAC-492C-AF96-D1E6711C31B3}" destId="{097E7026-60EF-477C-B58B-332768AE983C}" srcOrd="0" destOrd="0" presId="urn:microsoft.com/office/officeart/2005/8/layout/arrow2"/>
    <dgm:cxn modelId="{366457DF-D97F-4D9C-942D-A19E6698A94D}" srcId="{B2BC45FE-4D1A-42C1-8565-C9778D0100F1}" destId="{39FBD7F7-7058-40EA-83FE-7527E709492C}" srcOrd="4" destOrd="0" parTransId="{1FE7213B-7E84-4C96-9FB8-163E667FA00A}" sibTransId="{905E3B4A-C2A6-4783-87B6-72C32C3C3537}"/>
    <dgm:cxn modelId="{59A7ECF4-649D-4153-994F-B1F7B16D60F6}" type="presOf" srcId="{A52E6CBC-98E6-4500-BBC2-F57189C0FA94}" destId="{E5A1FB5B-11F4-478D-9173-1C26D5721F91}" srcOrd="0" destOrd="0" presId="urn:microsoft.com/office/officeart/2005/8/layout/arrow2"/>
    <dgm:cxn modelId="{34714127-5A48-4801-ABDD-538928A4AE6D}" type="presOf" srcId="{B2BC45FE-4D1A-42C1-8565-C9778D0100F1}" destId="{34B59D8B-32DC-40E7-978C-B14D2FB720D5}" srcOrd="0" destOrd="0" presId="urn:microsoft.com/office/officeart/2005/8/layout/arrow2"/>
    <dgm:cxn modelId="{D0D09403-3354-40E1-9DD5-53CCD1E0B888}" type="presOf" srcId="{39FBD7F7-7058-40EA-83FE-7527E709492C}" destId="{D167977A-2DF9-4E03-9487-F6A9E9B3A14E}" srcOrd="0" destOrd="0" presId="urn:microsoft.com/office/officeart/2005/8/layout/arrow2"/>
    <dgm:cxn modelId="{6B7CD6B3-9205-4B70-863F-B8935145B760}" srcId="{B2BC45FE-4D1A-42C1-8565-C9778D0100F1}" destId="{3C584A12-AFB0-40E3-98FB-69BD9B1C8160}" srcOrd="2" destOrd="0" parTransId="{F19B9707-C049-444C-BFB3-8C3800D15A83}" sibTransId="{754775A3-B25D-4749-93A0-169518954CDB}"/>
    <dgm:cxn modelId="{20EBBCA3-A521-4E3C-8DA1-972C679F62AB}" srcId="{B2BC45FE-4D1A-42C1-8565-C9778D0100F1}" destId="{B8A30574-1BAC-492C-AF96-D1E6711C31B3}" srcOrd="0" destOrd="0" parTransId="{81D6175C-01C5-435E-B0FA-45CFCB50AF1B}" sibTransId="{2EB019E0-2B5E-4D94-A026-19EF96C762CD}"/>
    <dgm:cxn modelId="{C98369B5-D2B5-4262-9883-DA0E544E933D}" type="presParOf" srcId="{34B59D8B-32DC-40E7-978C-B14D2FB720D5}" destId="{67CA4DB5-79E0-4C73-A75C-BDEABC048689}" srcOrd="0" destOrd="0" presId="urn:microsoft.com/office/officeart/2005/8/layout/arrow2"/>
    <dgm:cxn modelId="{227F3B0C-F2C2-4D16-AFB1-67F746F7DA01}" type="presParOf" srcId="{34B59D8B-32DC-40E7-978C-B14D2FB720D5}" destId="{AFBB3988-94B0-453B-8004-EF91D2F3DC12}" srcOrd="1" destOrd="0" presId="urn:microsoft.com/office/officeart/2005/8/layout/arrow2"/>
    <dgm:cxn modelId="{F92AC9EA-5FC3-4D93-AA3F-DE6DB57BA6BC}" type="presParOf" srcId="{AFBB3988-94B0-453B-8004-EF91D2F3DC12}" destId="{FE01DC46-17AB-41D8-84E6-D7C930D50DA4}" srcOrd="0" destOrd="0" presId="urn:microsoft.com/office/officeart/2005/8/layout/arrow2"/>
    <dgm:cxn modelId="{4DA41B2F-460C-412D-9C54-FC10BAFAF01B}" type="presParOf" srcId="{AFBB3988-94B0-453B-8004-EF91D2F3DC12}" destId="{097E7026-60EF-477C-B58B-332768AE983C}" srcOrd="1" destOrd="0" presId="urn:microsoft.com/office/officeart/2005/8/layout/arrow2"/>
    <dgm:cxn modelId="{DF3108E4-8339-4838-AF7F-9116D7F7CFEA}" type="presParOf" srcId="{AFBB3988-94B0-453B-8004-EF91D2F3DC12}" destId="{07B6B5DF-D656-4F66-8111-815A2C76B84C}" srcOrd="2" destOrd="0" presId="urn:microsoft.com/office/officeart/2005/8/layout/arrow2"/>
    <dgm:cxn modelId="{79AFDC85-175B-4463-A8AF-A39F93458C82}" type="presParOf" srcId="{AFBB3988-94B0-453B-8004-EF91D2F3DC12}" destId="{9F91C92E-A38D-4B19-BD2B-EB937BD8B3CD}" srcOrd="3" destOrd="0" presId="urn:microsoft.com/office/officeart/2005/8/layout/arrow2"/>
    <dgm:cxn modelId="{71DA873C-8D35-4A80-89D1-D6B2EAC67046}" type="presParOf" srcId="{AFBB3988-94B0-453B-8004-EF91D2F3DC12}" destId="{E5432E04-A9A4-4064-946B-588FFF63E07F}" srcOrd="4" destOrd="0" presId="urn:microsoft.com/office/officeart/2005/8/layout/arrow2"/>
    <dgm:cxn modelId="{E4B63DD4-A9C1-40C1-8EC1-E16FD857E3FD}" type="presParOf" srcId="{AFBB3988-94B0-453B-8004-EF91D2F3DC12}" destId="{9964AB06-E568-4A3F-A7FB-8BF382ED3C24}" srcOrd="5" destOrd="0" presId="urn:microsoft.com/office/officeart/2005/8/layout/arrow2"/>
    <dgm:cxn modelId="{AB9FA827-E90F-423B-81C0-219ACD91A49D}" type="presParOf" srcId="{AFBB3988-94B0-453B-8004-EF91D2F3DC12}" destId="{502F1E5F-28EE-430D-8CDA-9996A54601E9}" srcOrd="6" destOrd="0" presId="urn:microsoft.com/office/officeart/2005/8/layout/arrow2"/>
    <dgm:cxn modelId="{14D5E7EA-A7BF-47D7-8635-F1D63856F4C8}" type="presParOf" srcId="{AFBB3988-94B0-453B-8004-EF91D2F3DC12}" destId="{E5A1FB5B-11F4-478D-9173-1C26D5721F91}" srcOrd="7" destOrd="0" presId="urn:microsoft.com/office/officeart/2005/8/layout/arrow2"/>
    <dgm:cxn modelId="{8BFC1FFB-05E7-4F94-B85E-294C42039654}" type="presParOf" srcId="{AFBB3988-94B0-453B-8004-EF91D2F3DC12}" destId="{1751C65F-823C-4F16-ABA2-7C5D09693B4F}" srcOrd="8" destOrd="0" presId="urn:microsoft.com/office/officeart/2005/8/layout/arrow2"/>
    <dgm:cxn modelId="{62E23C0C-F1FA-4A86-9825-A3B647C97906}" type="presParOf" srcId="{AFBB3988-94B0-453B-8004-EF91D2F3DC12}" destId="{D167977A-2DF9-4E03-9487-F6A9E9B3A14E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463F0D-DDFA-4AD9-8DB6-5161052F7839}" type="doc">
      <dgm:prSet loTypeId="urn:microsoft.com/office/officeart/2005/8/layout/vList4#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01B572D-3501-4F4F-93C3-66F6453E1015}">
      <dgm:prSet phldrT="[Текст]"/>
      <dgm:spPr>
        <a:solidFill>
          <a:srgbClr val="00B0F0"/>
        </a:solidFill>
      </dgm:spPr>
      <dgm:t>
        <a:bodyPr/>
        <a:lstStyle/>
        <a:p>
          <a:r>
            <a:rPr lang="ru-RU" dirty="0" smtClean="0"/>
            <a:t>ОБРАЗНОЕ</a:t>
          </a:r>
          <a:endParaRPr lang="ru-RU" dirty="0"/>
        </a:p>
      </dgm:t>
    </dgm:pt>
    <dgm:pt modelId="{F6116A53-C5C0-4B0C-BFCB-BBBF1D665A5A}" type="parTrans" cxnId="{9BF6B11D-3711-4E19-BC02-F6A6CFEF1319}">
      <dgm:prSet/>
      <dgm:spPr/>
      <dgm:t>
        <a:bodyPr/>
        <a:lstStyle/>
        <a:p>
          <a:endParaRPr lang="ru-RU"/>
        </a:p>
      </dgm:t>
    </dgm:pt>
    <dgm:pt modelId="{D180A177-1948-4806-8BB1-269B912F93F4}" type="sibTrans" cxnId="{9BF6B11D-3711-4E19-BC02-F6A6CFEF1319}">
      <dgm:prSet/>
      <dgm:spPr/>
      <dgm:t>
        <a:bodyPr/>
        <a:lstStyle/>
        <a:p>
          <a:endParaRPr lang="ru-RU"/>
        </a:p>
      </dgm:t>
    </dgm:pt>
    <dgm:pt modelId="{329AAE3E-DF7F-496F-8C38-B14CB6AA9424}">
      <dgm:prSet phldrT="[Текст]"/>
      <dgm:spPr>
        <a:solidFill>
          <a:srgbClr val="9966FF"/>
        </a:solidFill>
      </dgm:spPr>
      <dgm:t>
        <a:bodyPr/>
        <a:lstStyle/>
        <a:p>
          <a:r>
            <a:rPr lang="ru-RU" dirty="0" smtClean="0"/>
            <a:t>ТРАНСФОРМИРУЮЩЕЕ</a:t>
          </a:r>
          <a:endParaRPr lang="ru-RU" dirty="0"/>
        </a:p>
      </dgm:t>
    </dgm:pt>
    <dgm:pt modelId="{DEF2D9EF-CCB8-4694-A948-0BB59CBAA820}" type="parTrans" cxnId="{54ADDE89-9A61-4A21-AE9F-34D0AC9AC5C5}">
      <dgm:prSet/>
      <dgm:spPr/>
      <dgm:t>
        <a:bodyPr/>
        <a:lstStyle/>
        <a:p>
          <a:endParaRPr lang="ru-RU"/>
        </a:p>
      </dgm:t>
    </dgm:pt>
    <dgm:pt modelId="{BB2ED77A-0361-4FCB-949F-A710ABF5DA45}" type="sibTrans" cxnId="{54ADDE89-9A61-4A21-AE9F-34D0AC9AC5C5}">
      <dgm:prSet/>
      <dgm:spPr/>
      <dgm:t>
        <a:bodyPr/>
        <a:lstStyle/>
        <a:p>
          <a:endParaRPr lang="ru-RU"/>
        </a:p>
      </dgm:t>
    </dgm:pt>
    <dgm:pt modelId="{89BF2775-E3B3-4FB5-90F6-572EA5FBBEFA}">
      <dgm:prSet phldrT="[Текст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dirty="0" smtClean="0"/>
            <a:t>СВЯЗУЮЩЕЕ</a:t>
          </a:r>
          <a:endParaRPr lang="ru-RU" dirty="0"/>
        </a:p>
      </dgm:t>
    </dgm:pt>
    <dgm:pt modelId="{E0E23067-EF3C-4D51-85A8-A5AC52D343E8}" type="parTrans" cxnId="{9089DC66-0FB6-4BA6-87F9-575D67E85C61}">
      <dgm:prSet/>
      <dgm:spPr/>
      <dgm:t>
        <a:bodyPr/>
        <a:lstStyle/>
        <a:p>
          <a:endParaRPr lang="ru-RU"/>
        </a:p>
      </dgm:t>
    </dgm:pt>
    <dgm:pt modelId="{83F3D99D-ADC7-4963-AA9B-CF1D963D7372}" type="sibTrans" cxnId="{9089DC66-0FB6-4BA6-87F9-575D67E85C61}">
      <dgm:prSet/>
      <dgm:spPr/>
      <dgm:t>
        <a:bodyPr/>
        <a:lstStyle/>
        <a:p>
          <a:endParaRPr lang="ru-RU"/>
        </a:p>
      </dgm:t>
    </dgm:pt>
    <dgm:pt modelId="{5E616D86-62BD-4A8B-AB3A-4D293A559C0C}">
      <dgm:prSet/>
      <dgm:spPr/>
      <dgm:t>
        <a:bodyPr/>
        <a:lstStyle/>
        <a:p>
          <a:r>
            <a:rPr lang="ru-RU" dirty="0" smtClean="0"/>
            <a:t>ПЕДАГОГИЧЕСКОЕ</a:t>
          </a:r>
          <a:endParaRPr lang="ru-RU" dirty="0"/>
        </a:p>
      </dgm:t>
    </dgm:pt>
    <dgm:pt modelId="{D9211BE2-BB69-4C4E-8C91-D8FCCE39D673}" type="parTrans" cxnId="{80C477C9-941B-480F-9F4A-5187140A005A}">
      <dgm:prSet/>
      <dgm:spPr/>
      <dgm:t>
        <a:bodyPr/>
        <a:lstStyle/>
        <a:p>
          <a:endParaRPr lang="ru-RU"/>
        </a:p>
      </dgm:t>
    </dgm:pt>
    <dgm:pt modelId="{C0A07CF1-2CDC-45CD-8F91-47569DDC95D6}" type="sibTrans" cxnId="{80C477C9-941B-480F-9F4A-5187140A005A}">
      <dgm:prSet/>
      <dgm:spPr/>
      <dgm:t>
        <a:bodyPr/>
        <a:lstStyle/>
        <a:p>
          <a:endParaRPr lang="ru-RU"/>
        </a:p>
      </dgm:t>
    </dgm:pt>
    <dgm:pt modelId="{2BA36856-7B72-4103-937E-2A55E8FBBC02}">
      <dgm:prSet/>
      <dgm:spPr>
        <a:solidFill>
          <a:srgbClr val="002060"/>
        </a:solidFill>
      </dgm:spPr>
      <dgm:t>
        <a:bodyPr/>
        <a:lstStyle/>
        <a:p>
          <a:r>
            <a:rPr lang="ru-RU" dirty="0" smtClean="0"/>
            <a:t>ХАРИЗМАТИЧЕСКОЕ</a:t>
          </a:r>
          <a:endParaRPr lang="ru-RU" dirty="0"/>
        </a:p>
      </dgm:t>
    </dgm:pt>
    <dgm:pt modelId="{D0EFD68D-587D-4EF7-897E-770931DDD8DF}" type="parTrans" cxnId="{EE998502-4612-48C8-921B-89D044524409}">
      <dgm:prSet/>
      <dgm:spPr/>
      <dgm:t>
        <a:bodyPr/>
        <a:lstStyle/>
        <a:p>
          <a:endParaRPr lang="ru-RU"/>
        </a:p>
      </dgm:t>
    </dgm:pt>
    <dgm:pt modelId="{3320312C-7A08-4726-9F21-610D39C51AD8}" type="sibTrans" cxnId="{EE998502-4612-48C8-921B-89D044524409}">
      <dgm:prSet/>
      <dgm:spPr/>
      <dgm:t>
        <a:bodyPr/>
        <a:lstStyle/>
        <a:p>
          <a:endParaRPr lang="ru-RU"/>
        </a:p>
      </dgm:t>
    </dgm:pt>
    <dgm:pt modelId="{4EBE3307-F40E-4E3F-B0C2-08146E463A86}">
      <dgm:prSet/>
      <dgm:spPr>
        <a:solidFill>
          <a:srgbClr val="9900FF"/>
        </a:solidFill>
      </dgm:spPr>
      <dgm:t>
        <a:bodyPr/>
        <a:lstStyle/>
        <a:p>
          <a:r>
            <a:rPr lang="ru-RU" dirty="0" smtClean="0"/>
            <a:t>КРЕАТИВЕНОЕ</a:t>
          </a:r>
          <a:endParaRPr lang="ru-RU" dirty="0"/>
        </a:p>
      </dgm:t>
    </dgm:pt>
    <dgm:pt modelId="{0007B306-6C00-491A-9152-62C01A0CA0D9}" type="parTrans" cxnId="{93427AAD-E954-41F6-B5E3-0A83D3DBD69E}">
      <dgm:prSet/>
      <dgm:spPr/>
      <dgm:t>
        <a:bodyPr/>
        <a:lstStyle/>
        <a:p>
          <a:endParaRPr lang="ru-RU"/>
        </a:p>
      </dgm:t>
    </dgm:pt>
    <dgm:pt modelId="{9E160C5A-D581-491C-9731-08746971B0FC}" type="sibTrans" cxnId="{93427AAD-E954-41F6-B5E3-0A83D3DBD69E}">
      <dgm:prSet/>
      <dgm:spPr/>
      <dgm:t>
        <a:bodyPr/>
        <a:lstStyle/>
        <a:p>
          <a:endParaRPr lang="ru-RU"/>
        </a:p>
      </dgm:t>
    </dgm:pt>
    <dgm:pt modelId="{49050CBF-D744-41C9-BD12-8F9A9FCDC385}" type="pres">
      <dgm:prSet presAssocID="{24463F0D-DDFA-4AD9-8DB6-5161052F783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0397D9-8F5C-4FEB-B9ED-54BBD7F43B98}" type="pres">
      <dgm:prSet presAssocID="{301B572D-3501-4F4F-93C3-66F6453E1015}" presName="comp" presStyleCnt="0"/>
      <dgm:spPr/>
    </dgm:pt>
    <dgm:pt modelId="{48B34EE3-14DA-419A-9077-4F2C2C4D258C}" type="pres">
      <dgm:prSet presAssocID="{301B572D-3501-4F4F-93C3-66F6453E1015}" presName="box" presStyleLbl="node1" presStyleIdx="0" presStyleCnt="6" custLinFactNeighborX="-793" custLinFactNeighborY="16917"/>
      <dgm:spPr/>
      <dgm:t>
        <a:bodyPr/>
        <a:lstStyle/>
        <a:p>
          <a:endParaRPr lang="ru-RU"/>
        </a:p>
      </dgm:t>
    </dgm:pt>
    <dgm:pt modelId="{DE569008-EFC6-4A1C-99F0-CCC598193A95}" type="pres">
      <dgm:prSet presAssocID="{301B572D-3501-4F4F-93C3-66F6453E1015}" presName="img" presStyleLbl="fgImgPlace1" presStyleIdx="0" presStyleCnt="6" custLinFactNeighborX="-12985" custLinFactNeighborY="-61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6EC7358-0720-4365-914D-04ED424020C9}" type="pres">
      <dgm:prSet presAssocID="{301B572D-3501-4F4F-93C3-66F6453E1015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DD194-C8FE-408A-9648-922DB3A32997}" type="pres">
      <dgm:prSet presAssocID="{D180A177-1948-4806-8BB1-269B912F93F4}" presName="spacer" presStyleCnt="0"/>
      <dgm:spPr/>
    </dgm:pt>
    <dgm:pt modelId="{367FBDE1-1A6B-4ECE-8D8F-1CD7093F0419}" type="pres">
      <dgm:prSet presAssocID="{329AAE3E-DF7F-496F-8C38-B14CB6AA9424}" presName="comp" presStyleCnt="0"/>
      <dgm:spPr/>
    </dgm:pt>
    <dgm:pt modelId="{E5CFBD3F-4EDC-4065-8A63-46A77A110E3D}" type="pres">
      <dgm:prSet presAssocID="{329AAE3E-DF7F-496F-8C38-B14CB6AA9424}" presName="box" presStyleLbl="node1" presStyleIdx="1" presStyleCnt="6"/>
      <dgm:spPr/>
      <dgm:t>
        <a:bodyPr/>
        <a:lstStyle/>
        <a:p>
          <a:endParaRPr lang="ru-RU"/>
        </a:p>
      </dgm:t>
    </dgm:pt>
    <dgm:pt modelId="{B22C7698-56EA-4F0F-8CE6-CF805E0B47FA}" type="pres">
      <dgm:prSet presAssocID="{329AAE3E-DF7F-496F-8C38-B14CB6AA9424}" presName="img" presStyleLbl="fgImgPlace1" presStyleIdx="1" presStyleCnt="6" custLinFactNeighborX="-4221" custLinFactNeighborY="-19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7FAF5AD-BFA9-4870-A572-BDA9AC968DCB}" type="pres">
      <dgm:prSet presAssocID="{329AAE3E-DF7F-496F-8C38-B14CB6AA9424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4FF82-9CAA-4A7B-B975-199285823D6C}" type="pres">
      <dgm:prSet presAssocID="{BB2ED77A-0361-4FCB-949F-A710ABF5DA45}" presName="spacer" presStyleCnt="0"/>
      <dgm:spPr/>
    </dgm:pt>
    <dgm:pt modelId="{B9BF0CF4-684A-44FE-8300-6ED5D0522777}" type="pres">
      <dgm:prSet presAssocID="{89BF2775-E3B3-4FB5-90F6-572EA5FBBEFA}" presName="comp" presStyleCnt="0"/>
      <dgm:spPr/>
    </dgm:pt>
    <dgm:pt modelId="{8F2A1463-F539-4CC9-A0B5-05CAACB787D9}" type="pres">
      <dgm:prSet presAssocID="{89BF2775-E3B3-4FB5-90F6-572EA5FBBEFA}" presName="box" presStyleLbl="node1" presStyleIdx="2" presStyleCnt="6"/>
      <dgm:spPr/>
      <dgm:t>
        <a:bodyPr/>
        <a:lstStyle/>
        <a:p>
          <a:endParaRPr lang="ru-RU"/>
        </a:p>
      </dgm:t>
    </dgm:pt>
    <dgm:pt modelId="{DB14F678-4803-424F-8628-6F3A43A1F0D4}" type="pres">
      <dgm:prSet presAssocID="{89BF2775-E3B3-4FB5-90F6-572EA5FBBEFA}" presName="img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8B20E74-682E-4C5C-B9CA-0C9A7EB3BC23}" type="pres">
      <dgm:prSet presAssocID="{89BF2775-E3B3-4FB5-90F6-572EA5FBBEFA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45D750-F80C-4231-BAFB-25C382A2517E}" type="pres">
      <dgm:prSet presAssocID="{83F3D99D-ADC7-4963-AA9B-CF1D963D7372}" presName="spacer" presStyleCnt="0"/>
      <dgm:spPr/>
    </dgm:pt>
    <dgm:pt modelId="{B5CE714C-7A02-43C7-B7C7-FBE68C1DA9E0}" type="pres">
      <dgm:prSet presAssocID="{2BA36856-7B72-4103-937E-2A55E8FBBC02}" presName="comp" presStyleCnt="0"/>
      <dgm:spPr/>
    </dgm:pt>
    <dgm:pt modelId="{6A87F4D4-C05F-4568-9189-F870416B3826}" type="pres">
      <dgm:prSet presAssocID="{2BA36856-7B72-4103-937E-2A55E8FBBC02}" presName="box" presStyleLbl="node1" presStyleIdx="3" presStyleCnt="6"/>
      <dgm:spPr/>
      <dgm:t>
        <a:bodyPr/>
        <a:lstStyle/>
        <a:p>
          <a:endParaRPr lang="ru-RU"/>
        </a:p>
      </dgm:t>
    </dgm:pt>
    <dgm:pt modelId="{9D58B329-8B6A-43DA-9529-F129414EE625}" type="pres">
      <dgm:prSet presAssocID="{2BA36856-7B72-4103-937E-2A55E8FBBC02}" presName="img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D867997-F98D-4E40-80A9-5AA4FA1885F6}" type="pres">
      <dgm:prSet presAssocID="{2BA36856-7B72-4103-937E-2A55E8FBBC02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D21B5E-73DE-488A-AEBC-0A3C65D94D7F}" type="pres">
      <dgm:prSet presAssocID="{3320312C-7A08-4726-9F21-610D39C51AD8}" presName="spacer" presStyleCnt="0"/>
      <dgm:spPr/>
    </dgm:pt>
    <dgm:pt modelId="{72A8681D-4BFC-428C-B0D4-6EEC0812D802}" type="pres">
      <dgm:prSet presAssocID="{5E616D86-62BD-4A8B-AB3A-4D293A559C0C}" presName="comp" presStyleCnt="0"/>
      <dgm:spPr/>
    </dgm:pt>
    <dgm:pt modelId="{BE3FDDC7-D842-42C3-860C-893FB78AAC7B}" type="pres">
      <dgm:prSet presAssocID="{5E616D86-62BD-4A8B-AB3A-4D293A559C0C}" presName="box" presStyleLbl="node1" presStyleIdx="4" presStyleCnt="6"/>
      <dgm:spPr/>
      <dgm:t>
        <a:bodyPr/>
        <a:lstStyle/>
        <a:p>
          <a:endParaRPr lang="ru-RU"/>
        </a:p>
      </dgm:t>
    </dgm:pt>
    <dgm:pt modelId="{546A4C75-2DF0-4455-9DF6-AC05EED30A4C}" type="pres">
      <dgm:prSet presAssocID="{5E616D86-62BD-4A8B-AB3A-4D293A559C0C}" presName="img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00F2D7E-EAEA-49BE-9355-D9A68B0C9C58}" type="pres">
      <dgm:prSet presAssocID="{5E616D86-62BD-4A8B-AB3A-4D293A559C0C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28AF65-9F61-42FC-B313-84A42F1016FE}" type="pres">
      <dgm:prSet presAssocID="{C0A07CF1-2CDC-45CD-8F91-47569DDC95D6}" presName="spacer" presStyleCnt="0"/>
      <dgm:spPr/>
    </dgm:pt>
    <dgm:pt modelId="{CA131379-C67E-4E18-A336-17FA305F79BE}" type="pres">
      <dgm:prSet presAssocID="{4EBE3307-F40E-4E3F-B0C2-08146E463A86}" presName="comp" presStyleCnt="0"/>
      <dgm:spPr/>
    </dgm:pt>
    <dgm:pt modelId="{1C7DED00-A3D7-4868-9D18-38C0A1CC4394}" type="pres">
      <dgm:prSet presAssocID="{4EBE3307-F40E-4E3F-B0C2-08146E463A86}" presName="box" presStyleLbl="node1" presStyleIdx="5" presStyleCnt="6"/>
      <dgm:spPr/>
      <dgm:t>
        <a:bodyPr/>
        <a:lstStyle/>
        <a:p>
          <a:endParaRPr lang="ru-RU"/>
        </a:p>
      </dgm:t>
    </dgm:pt>
    <dgm:pt modelId="{2A63547D-55E7-4AC1-BD53-F9BD27D5BD51}" type="pres">
      <dgm:prSet presAssocID="{4EBE3307-F40E-4E3F-B0C2-08146E463A86}" presName="img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16536DF-8C7E-4DFB-A924-7014ADC45E1F}" type="pres">
      <dgm:prSet presAssocID="{4EBE3307-F40E-4E3F-B0C2-08146E463A86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89DC66-0FB6-4BA6-87F9-575D67E85C61}" srcId="{24463F0D-DDFA-4AD9-8DB6-5161052F7839}" destId="{89BF2775-E3B3-4FB5-90F6-572EA5FBBEFA}" srcOrd="2" destOrd="0" parTransId="{E0E23067-EF3C-4D51-85A8-A5AC52D343E8}" sibTransId="{83F3D99D-ADC7-4963-AA9B-CF1D963D7372}"/>
    <dgm:cxn modelId="{71CB6A01-E1C7-47B1-8B5A-2D83A71BF103}" type="presOf" srcId="{329AAE3E-DF7F-496F-8C38-B14CB6AA9424}" destId="{E5CFBD3F-4EDC-4065-8A63-46A77A110E3D}" srcOrd="0" destOrd="0" presId="urn:microsoft.com/office/officeart/2005/8/layout/vList4#1"/>
    <dgm:cxn modelId="{93427AAD-E954-41F6-B5E3-0A83D3DBD69E}" srcId="{24463F0D-DDFA-4AD9-8DB6-5161052F7839}" destId="{4EBE3307-F40E-4E3F-B0C2-08146E463A86}" srcOrd="5" destOrd="0" parTransId="{0007B306-6C00-491A-9152-62C01A0CA0D9}" sibTransId="{9E160C5A-D581-491C-9731-08746971B0FC}"/>
    <dgm:cxn modelId="{43349505-F56A-40D3-9532-32F35151C2E9}" type="presOf" srcId="{4EBE3307-F40E-4E3F-B0C2-08146E463A86}" destId="{416536DF-8C7E-4DFB-A924-7014ADC45E1F}" srcOrd="1" destOrd="0" presId="urn:microsoft.com/office/officeart/2005/8/layout/vList4#1"/>
    <dgm:cxn modelId="{1C9DFAA9-26FF-4E24-AE23-AB2ED2FD8544}" type="presOf" srcId="{2BA36856-7B72-4103-937E-2A55E8FBBC02}" destId="{6A87F4D4-C05F-4568-9189-F870416B3826}" srcOrd="0" destOrd="0" presId="urn:microsoft.com/office/officeart/2005/8/layout/vList4#1"/>
    <dgm:cxn modelId="{54ADDE89-9A61-4A21-AE9F-34D0AC9AC5C5}" srcId="{24463F0D-DDFA-4AD9-8DB6-5161052F7839}" destId="{329AAE3E-DF7F-496F-8C38-B14CB6AA9424}" srcOrd="1" destOrd="0" parTransId="{DEF2D9EF-CCB8-4694-A948-0BB59CBAA820}" sibTransId="{BB2ED77A-0361-4FCB-949F-A710ABF5DA45}"/>
    <dgm:cxn modelId="{103CF903-1F09-42CD-BF7E-FC77B52DCF42}" type="presOf" srcId="{301B572D-3501-4F4F-93C3-66F6453E1015}" destId="{06EC7358-0720-4365-914D-04ED424020C9}" srcOrd="1" destOrd="0" presId="urn:microsoft.com/office/officeart/2005/8/layout/vList4#1"/>
    <dgm:cxn modelId="{EE998502-4612-48C8-921B-89D044524409}" srcId="{24463F0D-DDFA-4AD9-8DB6-5161052F7839}" destId="{2BA36856-7B72-4103-937E-2A55E8FBBC02}" srcOrd="3" destOrd="0" parTransId="{D0EFD68D-587D-4EF7-897E-770931DDD8DF}" sibTransId="{3320312C-7A08-4726-9F21-610D39C51AD8}"/>
    <dgm:cxn modelId="{BE6EF821-6B66-4908-AF34-17DF925CB975}" type="presOf" srcId="{301B572D-3501-4F4F-93C3-66F6453E1015}" destId="{48B34EE3-14DA-419A-9077-4F2C2C4D258C}" srcOrd="0" destOrd="0" presId="urn:microsoft.com/office/officeart/2005/8/layout/vList4#1"/>
    <dgm:cxn modelId="{4DCEF6D5-1026-46A5-84E3-8D2AC1A130A5}" type="presOf" srcId="{2BA36856-7B72-4103-937E-2A55E8FBBC02}" destId="{2D867997-F98D-4E40-80A9-5AA4FA1885F6}" srcOrd="1" destOrd="0" presId="urn:microsoft.com/office/officeart/2005/8/layout/vList4#1"/>
    <dgm:cxn modelId="{9BF6B11D-3711-4E19-BC02-F6A6CFEF1319}" srcId="{24463F0D-DDFA-4AD9-8DB6-5161052F7839}" destId="{301B572D-3501-4F4F-93C3-66F6453E1015}" srcOrd="0" destOrd="0" parTransId="{F6116A53-C5C0-4B0C-BFCB-BBBF1D665A5A}" sibTransId="{D180A177-1948-4806-8BB1-269B912F93F4}"/>
    <dgm:cxn modelId="{BC2622CA-65EC-402A-BEA1-9BCBAB669CC0}" type="presOf" srcId="{89BF2775-E3B3-4FB5-90F6-572EA5FBBEFA}" destId="{D8B20E74-682E-4C5C-B9CA-0C9A7EB3BC23}" srcOrd="1" destOrd="0" presId="urn:microsoft.com/office/officeart/2005/8/layout/vList4#1"/>
    <dgm:cxn modelId="{B7C64313-CC7F-4EF8-BFE7-9512A6004926}" type="presOf" srcId="{89BF2775-E3B3-4FB5-90F6-572EA5FBBEFA}" destId="{8F2A1463-F539-4CC9-A0B5-05CAACB787D9}" srcOrd="0" destOrd="0" presId="urn:microsoft.com/office/officeart/2005/8/layout/vList4#1"/>
    <dgm:cxn modelId="{80C477C9-941B-480F-9F4A-5187140A005A}" srcId="{24463F0D-DDFA-4AD9-8DB6-5161052F7839}" destId="{5E616D86-62BD-4A8B-AB3A-4D293A559C0C}" srcOrd="4" destOrd="0" parTransId="{D9211BE2-BB69-4C4E-8C91-D8FCCE39D673}" sibTransId="{C0A07CF1-2CDC-45CD-8F91-47569DDC95D6}"/>
    <dgm:cxn modelId="{D6CA9AE0-407A-4423-AC1E-DF1B5B8FAE2E}" type="presOf" srcId="{24463F0D-DDFA-4AD9-8DB6-5161052F7839}" destId="{49050CBF-D744-41C9-BD12-8F9A9FCDC385}" srcOrd="0" destOrd="0" presId="urn:microsoft.com/office/officeart/2005/8/layout/vList4#1"/>
    <dgm:cxn modelId="{D07A42C3-0F60-4F3E-97B6-EA5117C8B912}" type="presOf" srcId="{329AAE3E-DF7F-496F-8C38-B14CB6AA9424}" destId="{67FAF5AD-BFA9-4870-A572-BDA9AC968DCB}" srcOrd="1" destOrd="0" presId="urn:microsoft.com/office/officeart/2005/8/layout/vList4#1"/>
    <dgm:cxn modelId="{48222A96-29AC-4D28-9D68-8FAC57EF6985}" type="presOf" srcId="{5E616D86-62BD-4A8B-AB3A-4D293A559C0C}" destId="{BE3FDDC7-D842-42C3-860C-893FB78AAC7B}" srcOrd="0" destOrd="0" presId="urn:microsoft.com/office/officeart/2005/8/layout/vList4#1"/>
    <dgm:cxn modelId="{5CE94BF1-CDE9-425D-80EC-758C79D54BF2}" type="presOf" srcId="{5E616D86-62BD-4A8B-AB3A-4D293A559C0C}" destId="{100F2D7E-EAEA-49BE-9355-D9A68B0C9C58}" srcOrd="1" destOrd="0" presId="urn:microsoft.com/office/officeart/2005/8/layout/vList4#1"/>
    <dgm:cxn modelId="{510C1C15-4157-4500-9BDB-A0D984E1FDD0}" type="presOf" srcId="{4EBE3307-F40E-4E3F-B0C2-08146E463A86}" destId="{1C7DED00-A3D7-4868-9D18-38C0A1CC4394}" srcOrd="0" destOrd="0" presId="urn:microsoft.com/office/officeart/2005/8/layout/vList4#1"/>
    <dgm:cxn modelId="{B2D48BA1-159F-4AF7-8170-A521AB2232C6}" type="presParOf" srcId="{49050CBF-D744-41C9-BD12-8F9A9FCDC385}" destId="{D50397D9-8F5C-4FEB-B9ED-54BBD7F43B98}" srcOrd="0" destOrd="0" presId="urn:microsoft.com/office/officeart/2005/8/layout/vList4#1"/>
    <dgm:cxn modelId="{80677AF1-F939-43A9-9CF2-F82F2225C9DF}" type="presParOf" srcId="{D50397D9-8F5C-4FEB-B9ED-54BBD7F43B98}" destId="{48B34EE3-14DA-419A-9077-4F2C2C4D258C}" srcOrd="0" destOrd="0" presId="urn:microsoft.com/office/officeart/2005/8/layout/vList4#1"/>
    <dgm:cxn modelId="{66718F34-A801-4728-83A0-39F102E96A90}" type="presParOf" srcId="{D50397D9-8F5C-4FEB-B9ED-54BBD7F43B98}" destId="{DE569008-EFC6-4A1C-99F0-CCC598193A95}" srcOrd="1" destOrd="0" presId="urn:microsoft.com/office/officeart/2005/8/layout/vList4#1"/>
    <dgm:cxn modelId="{1DB092C2-B127-444D-A36D-9868F11D53D8}" type="presParOf" srcId="{D50397D9-8F5C-4FEB-B9ED-54BBD7F43B98}" destId="{06EC7358-0720-4365-914D-04ED424020C9}" srcOrd="2" destOrd="0" presId="urn:microsoft.com/office/officeart/2005/8/layout/vList4#1"/>
    <dgm:cxn modelId="{5BF6552A-D380-49C9-8008-4768BB3382D9}" type="presParOf" srcId="{49050CBF-D744-41C9-BD12-8F9A9FCDC385}" destId="{0FADD194-C8FE-408A-9648-922DB3A32997}" srcOrd="1" destOrd="0" presId="urn:microsoft.com/office/officeart/2005/8/layout/vList4#1"/>
    <dgm:cxn modelId="{3547A4F9-A03D-4379-BEB5-9CB0B51EF4C6}" type="presParOf" srcId="{49050CBF-D744-41C9-BD12-8F9A9FCDC385}" destId="{367FBDE1-1A6B-4ECE-8D8F-1CD7093F0419}" srcOrd="2" destOrd="0" presId="urn:microsoft.com/office/officeart/2005/8/layout/vList4#1"/>
    <dgm:cxn modelId="{86134455-A7AB-4E85-904A-2E52D6ED2FBE}" type="presParOf" srcId="{367FBDE1-1A6B-4ECE-8D8F-1CD7093F0419}" destId="{E5CFBD3F-4EDC-4065-8A63-46A77A110E3D}" srcOrd="0" destOrd="0" presId="urn:microsoft.com/office/officeart/2005/8/layout/vList4#1"/>
    <dgm:cxn modelId="{533DC6AA-8AB0-4F10-A842-B8A62B0ECA91}" type="presParOf" srcId="{367FBDE1-1A6B-4ECE-8D8F-1CD7093F0419}" destId="{B22C7698-56EA-4F0F-8CE6-CF805E0B47FA}" srcOrd="1" destOrd="0" presId="urn:microsoft.com/office/officeart/2005/8/layout/vList4#1"/>
    <dgm:cxn modelId="{2665D863-7B6C-48A3-9A92-6BD07F9DF0DE}" type="presParOf" srcId="{367FBDE1-1A6B-4ECE-8D8F-1CD7093F0419}" destId="{67FAF5AD-BFA9-4870-A572-BDA9AC968DCB}" srcOrd="2" destOrd="0" presId="urn:microsoft.com/office/officeart/2005/8/layout/vList4#1"/>
    <dgm:cxn modelId="{F321AF18-89C3-46CC-AD5D-D4422463AC20}" type="presParOf" srcId="{49050CBF-D744-41C9-BD12-8F9A9FCDC385}" destId="{4054FF82-9CAA-4A7B-B975-199285823D6C}" srcOrd="3" destOrd="0" presId="urn:microsoft.com/office/officeart/2005/8/layout/vList4#1"/>
    <dgm:cxn modelId="{2B9DA2D0-BDDF-4A48-AC69-08AE86FBE293}" type="presParOf" srcId="{49050CBF-D744-41C9-BD12-8F9A9FCDC385}" destId="{B9BF0CF4-684A-44FE-8300-6ED5D0522777}" srcOrd="4" destOrd="0" presId="urn:microsoft.com/office/officeart/2005/8/layout/vList4#1"/>
    <dgm:cxn modelId="{633174B3-7469-46B6-94EF-3C59108BF2EA}" type="presParOf" srcId="{B9BF0CF4-684A-44FE-8300-6ED5D0522777}" destId="{8F2A1463-F539-4CC9-A0B5-05CAACB787D9}" srcOrd="0" destOrd="0" presId="urn:microsoft.com/office/officeart/2005/8/layout/vList4#1"/>
    <dgm:cxn modelId="{F7144074-FBD6-46E4-90BA-27F75E6248BB}" type="presParOf" srcId="{B9BF0CF4-684A-44FE-8300-6ED5D0522777}" destId="{DB14F678-4803-424F-8628-6F3A43A1F0D4}" srcOrd="1" destOrd="0" presId="urn:microsoft.com/office/officeart/2005/8/layout/vList4#1"/>
    <dgm:cxn modelId="{D96C7EE4-C1CC-44EB-9F41-E7A8B27CCD1B}" type="presParOf" srcId="{B9BF0CF4-684A-44FE-8300-6ED5D0522777}" destId="{D8B20E74-682E-4C5C-B9CA-0C9A7EB3BC23}" srcOrd="2" destOrd="0" presId="urn:microsoft.com/office/officeart/2005/8/layout/vList4#1"/>
    <dgm:cxn modelId="{58934A29-1BC5-46F9-81BE-9D8A2B550EEB}" type="presParOf" srcId="{49050CBF-D744-41C9-BD12-8F9A9FCDC385}" destId="{4945D750-F80C-4231-BAFB-25C382A2517E}" srcOrd="5" destOrd="0" presId="urn:microsoft.com/office/officeart/2005/8/layout/vList4#1"/>
    <dgm:cxn modelId="{B620B239-CD0A-4D0A-AA56-5C262D1383BF}" type="presParOf" srcId="{49050CBF-D744-41C9-BD12-8F9A9FCDC385}" destId="{B5CE714C-7A02-43C7-B7C7-FBE68C1DA9E0}" srcOrd="6" destOrd="0" presId="urn:microsoft.com/office/officeart/2005/8/layout/vList4#1"/>
    <dgm:cxn modelId="{0848A923-4E8A-4F6F-BF4C-6F98093944DB}" type="presParOf" srcId="{B5CE714C-7A02-43C7-B7C7-FBE68C1DA9E0}" destId="{6A87F4D4-C05F-4568-9189-F870416B3826}" srcOrd="0" destOrd="0" presId="urn:microsoft.com/office/officeart/2005/8/layout/vList4#1"/>
    <dgm:cxn modelId="{AC7080CE-19DF-475A-BFEB-9DB6BFB10C03}" type="presParOf" srcId="{B5CE714C-7A02-43C7-B7C7-FBE68C1DA9E0}" destId="{9D58B329-8B6A-43DA-9529-F129414EE625}" srcOrd="1" destOrd="0" presId="urn:microsoft.com/office/officeart/2005/8/layout/vList4#1"/>
    <dgm:cxn modelId="{4883D7CA-D158-4E24-9539-2CE919B9B426}" type="presParOf" srcId="{B5CE714C-7A02-43C7-B7C7-FBE68C1DA9E0}" destId="{2D867997-F98D-4E40-80A9-5AA4FA1885F6}" srcOrd="2" destOrd="0" presId="urn:microsoft.com/office/officeart/2005/8/layout/vList4#1"/>
    <dgm:cxn modelId="{A1908DC4-2D26-48BF-8BBA-CFA08BF190A7}" type="presParOf" srcId="{49050CBF-D744-41C9-BD12-8F9A9FCDC385}" destId="{ABD21B5E-73DE-488A-AEBC-0A3C65D94D7F}" srcOrd="7" destOrd="0" presId="urn:microsoft.com/office/officeart/2005/8/layout/vList4#1"/>
    <dgm:cxn modelId="{D7F77734-495A-4D90-840F-9D1D6EB5D91B}" type="presParOf" srcId="{49050CBF-D744-41C9-BD12-8F9A9FCDC385}" destId="{72A8681D-4BFC-428C-B0D4-6EEC0812D802}" srcOrd="8" destOrd="0" presId="urn:microsoft.com/office/officeart/2005/8/layout/vList4#1"/>
    <dgm:cxn modelId="{70733200-3817-4702-A40A-3D98F5FD9B99}" type="presParOf" srcId="{72A8681D-4BFC-428C-B0D4-6EEC0812D802}" destId="{BE3FDDC7-D842-42C3-860C-893FB78AAC7B}" srcOrd="0" destOrd="0" presId="urn:microsoft.com/office/officeart/2005/8/layout/vList4#1"/>
    <dgm:cxn modelId="{8FC15A3D-3EA0-4C3B-8264-210130EEF2BC}" type="presParOf" srcId="{72A8681D-4BFC-428C-B0D4-6EEC0812D802}" destId="{546A4C75-2DF0-4455-9DF6-AC05EED30A4C}" srcOrd="1" destOrd="0" presId="urn:microsoft.com/office/officeart/2005/8/layout/vList4#1"/>
    <dgm:cxn modelId="{5A317686-EFAB-4F67-B02F-6494061AF310}" type="presParOf" srcId="{72A8681D-4BFC-428C-B0D4-6EEC0812D802}" destId="{100F2D7E-EAEA-49BE-9355-D9A68B0C9C58}" srcOrd="2" destOrd="0" presId="urn:microsoft.com/office/officeart/2005/8/layout/vList4#1"/>
    <dgm:cxn modelId="{EA035A05-B5D5-4254-89AB-46F1B0C9A791}" type="presParOf" srcId="{49050CBF-D744-41C9-BD12-8F9A9FCDC385}" destId="{0628AF65-9F61-42FC-B313-84A42F1016FE}" srcOrd="9" destOrd="0" presId="urn:microsoft.com/office/officeart/2005/8/layout/vList4#1"/>
    <dgm:cxn modelId="{B5A189A3-E663-4F96-B3EE-26048123D523}" type="presParOf" srcId="{49050CBF-D744-41C9-BD12-8F9A9FCDC385}" destId="{CA131379-C67E-4E18-A336-17FA305F79BE}" srcOrd="10" destOrd="0" presId="urn:microsoft.com/office/officeart/2005/8/layout/vList4#1"/>
    <dgm:cxn modelId="{9D44882C-FD09-49E8-BB9A-486EC64C2C7C}" type="presParOf" srcId="{CA131379-C67E-4E18-A336-17FA305F79BE}" destId="{1C7DED00-A3D7-4868-9D18-38C0A1CC4394}" srcOrd="0" destOrd="0" presId="urn:microsoft.com/office/officeart/2005/8/layout/vList4#1"/>
    <dgm:cxn modelId="{4B6BA78B-E5A7-4800-BAD1-4FE75CFF7E52}" type="presParOf" srcId="{CA131379-C67E-4E18-A336-17FA305F79BE}" destId="{2A63547D-55E7-4AC1-BD53-F9BD27D5BD51}" srcOrd="1" destOrd="0" presId="urn:microsoft.com/office/officeart/2005/8/layout/vList4#1"/>
    <dgm:cxn modelId="{F290C078-1999-45FF-90C0-A2D1E9C0CEA8}" type="presParOf" srcId="{CA131379-C67E-4E18-A336-17FA305F79BE}" destId="{416536DF-8C7E-4DFB-A924-7014ADC45E1F}" srcOrd="2" destOrd="0" presId="urn:microsoft.com/office/officeart/2005/8/layout/vList4#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B4CF2D3-C9FE-4A94-A7B6-08B087D2DA99}" type="datetimeFigureOut">
              <a:rPr lang="ru-RU"/>
              <a:pPr>
                <a:defRPr/>
              </a:pPr>
              <a:t>12.01.2023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1DA1249-AA46-4914-841D-013E6F2E40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8948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E1EF1D2-A45B-4627-B79B-F2729A3E2735}" type="slidenum">
              <a:rPr lang="en-US" altLang="ru-RU" sz="1200" b="0">
                <a:latin typeface="Arial" panose="020B0604020202020204" pitchFamily="34" charset="0"/>
              </a:rPr>
              <a:pPr eaLnBrk="1" hangingPunct="1"/>
              <a:t>18</a:t>
            </a:fld>
            <a:endParaRPr lang="en-US" altLang="ru-RU" sz="1200" b="0">
              <a:latin typeface="Arial" panose="020B0604020202020204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60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6C200C4-0944-45E9-B2E2-5AFAF1ABFA69}" type="slidenum">
              <a:rPr lang="en-US" altLang="ru-RU" sz="1200" b="0">
                <a:latin typeface="Arial" panose="020B0604020202020204" pitchFamily="34" charset="0"/>
              </a:rPr>
              <a:pPr eaLnBrk="1" hangingPunct="1"/>
              <a:t>54</a:t>
            </a:fld>
            <a:endParaRPr lang="en-US" altLang="ru-RU" sz="1200" b="0">
              <a:latin typeface="Arial" panose="020B0604020202020204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798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FC99A-EB16-48FF-97B3-FE42B7FE7D34}" type="datetimeFigureOut">
              <a:rPr lang="ru-RU"/>
              <a:pPr>
                <a:defRPr/>
              </a:pPr>
              <a:t>12.01.2023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8F23B-B90F-481F-94CA-C63E83D89D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017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01684-A76B-4DEE-B4EE-B44186F03412}" type="datetimeFigureOut">
              <a:rPr lang="ru-RU"/>
              <a:pPr>
                <a:defRPr/>
              </a:pPr>
              <a:t>12.01.2023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15086-B062-4BBE-A069-DA9A59BAAF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559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7545D-1D38-40BD-85A3-E9D78C5BE14A}" type="datetimeFigureOut">
              <a:rPr lang="ru-RU"/>
              <a:pPr>
                <a:defRPr/>
              </a:pPr>
              <a:t>12.01.2023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28DAD-55E9-4459-93DA-B3309EF591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951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08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E448D-1153-49BB-AC3A-0FF667BD3306}" type="datetimeFigureOut">
              <a:rPr lang="ru-RU"/>
              <a:pPr>
                <a:defRPr/>
              </a:pPr>
              <a:t>12.01.2023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1D4A6-4008-48C7-AAAD-16AD8CD35E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897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697EC-519B-41FD-B722-796632809418}" type="datetimeFigureOut">
              <a:rPr lang="ru-RU"/>
              <a:pPr>
                <a:defRPr/>
              </a:pPr>
              <a:t>12.01.2023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11583-DA26-472F-A281-55D2060D68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415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F60D5-AFD5-4009-BF73-46A3187AB030}" type="datetimeFigureOut">
              <a:rPr lang="ru-RU"/>
              <a:pPr>
                <a:defRPr/>
              </a:pPr>
              <a:t>12.01.2023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21C8E-0977-4C4A-9810-5756F3E09F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196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C6B34-8D82-4F59-A280-D8BF411ED9DD}" type="datetimeFigureOut">
              <a:rPr lang="ru-RU"/>
              <a:pPr>
                <a:defRPr/>
              </a:pPr>
              <a:t>12.01.2023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5B715-69D0-4B80-BFF2-39CAF6FED9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6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5228D-4AE9-446E-B86B-8A0FCE763623}" type="datetimeFigureOut">
              <a:rPr lang="ru-RU"/>
              <a:pPr>
                <a:defRPr/>
              </a:pPr>
              <a:t>12.01.2023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E6936-5D5C-46BD-BA71-DFC7236370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011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83CF9-52D3-4F7A-9621-4CEF0AAE0FE5}" type="datetimeFigureOut">
              <a:rPr lang="ru-RU"/>
              <a:pPr>
                <a:defRPr/>
              </a:pPr>
              <a:t>12.01.2023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E948B-6804-4581-96B7-0411B822ED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372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0230F-09D1-46F8-8053-57703108FDB0}" type="datetimeFigureOut">
              <a:rPr lang="ru-RU"/>
              <a:pPr>
                <a:defRPr/>
              </a:pPr>
              <a:t>12.01.2023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D645B-4BF5-4344-B519-BA3049FBC3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184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22F85-951E-4713-9500-5EE47682F146}" type="datetimeFigureOut">
              <a:rPr lang="ru-RU"/>
              <a:pPr>
                <a:defRPr/>
              </a:pPr>
              <a:t>12.01.2023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E8263-4EA4-43D4-81C2-54FBDF12C1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2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B52E8CA-94FD-40C2-822E-EF9FCA5F1D1C}" type="datetimeFigureOut">
              <a:rPr lang="ru-RU"/>
              <a:pPr>
                <a:defRPr/>
              </a:pPr>
              <a:t>12.01.2023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1B38F51-DA0B-46B3-BF16-1FB0636F17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www.leadership-in-education.eu/fileadmin/Framework/RU_Framework.pdf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66"/>
          </a:solidFill>
          <a:ln>
            <a:solidFill>
              <a:srgbClr val="00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2946400" y="1670641"/>
            <a:ext cx="6029263" cy="2901359"/>
          </a:xfrm>
          <a:prstGeom prst="rect">
            <a:avLst/>
          </a:prstGeom>
          <a:noFill/>
        </p:spPr>
        <p:txBody>
          <a:bodyPr anchor="t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2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ДИНАМИКА ОБРАЗОВАТЕЛЬНОГО ЛИДЕРСТВА</a:t>
            </a:r>
            <a:endParaRPr kumimoji="0" lang="ru-RU" sz="3600" b="0" i="0" u="none" strike="noStrike" kern="1200" cap="none" spc="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Объект 3"/>
          <p:cNvSpPr txBox="1">
            <a:spLocks/>
          </p:cNvSpPr>
          <p:nvPr/>
        </p:nvSpPr>
        <p:spPr>
          <a:xfrm>
            <a:off x="2844676" y="4538718"/>
            <a:ext cx="6299324" cy="183259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Кравцов А.О.</a:t>
            </a: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кандидат педагогических наук, доцент кафедры управления образованием и кадрового менеджмента </a:t>
            </a: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РГПУ им. А.И. Герцена, эксперт Совета по образовательной политике</a:t>
            </a:r>
            <a:r>
              <a:rPr kumimoji="0" lang="ru-RU" altLang="ru-RU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при Комитете по образованию Санкт-Петербурга</a:t>
            </a:r>
            <a:endParaRPr kumimoji="0" lang="ru-RU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4" name="Рисунок 23" descr="Лого_бел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403" y="100761"/>
            <a:ext cx="1039973" cy="1022544"/>
          </a:xfrm>
          <a:prstGeom prst="rect">
            <a:avLst/>
          </a:prstGeom>
        </p:spPr>
      </p:pic>
      <p:pic>
        <p:nvPicPr>
          <p:cNvPr id="26" name="Рисунок 25" descr="Кравцов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22492"/>
            <a:ext cx="2857500" cy="5135508"/>
          </a:xfrm>
          <a:prstGeom prst="rect">
            <a:avLst/>
          </a:prstGeom>
        </p:spPr>
      </p:pic>
      <p:pic>
        <p:nvPicPr>
          <p:cNvPr id="8" name="Picture 4" descr="Ð¡Ð°Ð¹Ñ Ð¾ÑÐ´ÐµÐ»Ð° Ð¾Ð±ÑÐ°Ð·Ð¾Ð²Ð°Ð½Ð¸Ñ ÐÐµÐ²ÑÐºÐ¾Ð³Ð¾ ÑÐ°Ð¹Ð¾Ð½Ð°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20391"/>
            <a:ext cx="1390650" cy="83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203200"/>
            <a:ext cx="4995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ШКОЛА УПРАВЛЕНЧЕСКОГО РЕЗЕРВА  СИСТЕМЫ </a:t>
            </a:r>
            <a:r>
              <a:rPr lang="ru-RU" dirty="0" smtClean="0">
                <a:solidFill>
                  <a:schemeClr val="bg1"/>
                </a:solidFill>
              </a:rPr>
              <a:t>ОБРАЗОВАНИЯ </a:t>
            </a:r>
            <a:r>
              <a:rPr lang="ru-RU" dirty="0" smtClean="0">
                <a:solidFill>
                  <a:schemeClr val="bg1"/>
                </a:solidFill>
              </a:rPr>
              <a:t>НЕВСКОГО РАЙОНА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73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002060"/>
                </a:solidFill>
              </a:rPr>
              <a:t>ОТВЕТ </a:t>
            </a:r>
            <a:r>
              <a:rPr lang="en-US" altLang="ru-RU" b="1" smtClean="0">
                <a:solidFill>
                  <a:srgbClr val="002060"/>
                </a:solidFill>
                <a:latin typeface="Times New Roman" pitchFamily="18" charset="0"/>
              </a:rPr>
              <a:t>CHIVA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</a:rPr>
              <a:t>-МИРУ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24" y="1985963"/>
            <a:ext cx="8784976" cy="385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53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28650" y="356659"/>
            <a:ext cx="8575865" cy="110412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«Классика эффективной школы» </a:t>
            </a:r>
            <a:b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alt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Мортимер</a:t>
            </a:r>
            <a:endParaRPr lang="ru-RU" alt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Содержимое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altLang="ru-RU" sz="2667" dirty="0"/>
              <a:t>«Эффективной школой является такая школа, </a:t>
            </a:r>
            <a:r>
              <a:rPr lang="ru-RU" altLang="ru-RU" sz="2667" dirty="0" smtClean="0"/>
              <a:t/>
            </a:r>
            <a:br>
              <a:rPr lang="ru-RU" altLang="ru-RU" sz="2667" dirty="0" smtClean="0"/>
            </a:br>
            <a:r>
              <a:rPr lang="ru-RU" altLang="ru-RU" sz="2667" dirty="0" smtClean="0"/>
              <a:t>в </a:t>
            </a:r>
            <a:r>
              <a:rPr lang="ru-RU" altLang="ru-RU" sz="2667" dirty="0"/>
              <a:t>которой ученики достигают большего, чем можно было бы ожидать, принимая во внимание </a:t>
            </a:r>
            <a:r>
              <a:rPr lang="ru-RU" altLang="ru-RU" sz="2667" dirty="0" smtClean="0"/>
              <a:t/>
            </a:r>
            <a:br>
              <a:rPr lang="ru-RU" altLang="ru-RU" sz="2667" dirty="0" smtClean="0"/>
            </a:br>
            <a:r>
              <a:rPr lang="ru-RU" altLang="ru-RU" sz="2667" dirty="0" smtClean="0"/>
              <a:t>их </a:t>
            </a:r>
            <a:r>
              <a:rPr lang="ru-RU" altLang="ru-RU" sz="2667" dirty="0"/>
              <a:t>потенциал»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427984" y="3933056"/>
            <a:ext cx="4320480" cy="20883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Мортимер</a:t>
            </a:r>
            <a:r>
              <a:rPr lang="ru-RU" alt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П. Эффективная школа: в поисках новых ресурсов // Лицейское и гимназическое образование. 1999. № 2 (9). </a:t>
            </a:r>
            <a:br>
              <a:rPr lang="ru-RU" alt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54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33" y="178458"/>
            <a:ext cx="7632848" cy="639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50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img1.advertology.ru/books/2012/03/23/6/01/9306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2" y="3465095"/>
            <a:ext cx="2025667" cy="289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konarjev.fvova.ru/side/s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65" y="1674796"/>
            <a:ext cx="6329201" cy="449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524" y="143744"/>
            <a:ext cx="78867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Ю.А. КОНАРЖЕВСКИЙ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987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502" y="994076"/>
            <a:ext cx="8893743" cy="5587465"/>
          </a:xfrm>
        </p:spPr>
        <p:txBody>
          <a:bodyPr/>
          <a:lstStyle/>
          <a:p>
            <a:pPr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altLang="ru-RU" sz="2000" dirty="0"/>
              <a:t>Особую роль в этом лидерстве занимает</a:t>
            </a:r>
            <a:r>
              <a:rPr lang="ru-RU" altLang="ru-RU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altLang="ru-RU" sz="2000" dirty="0">
                <a:solidFill>
                  <a:srgbClr val="002060"/>
                </a:solidFill>
              </a:rPr>
              <a:t>директор.</a:t>
            </a:r>
            <a:r>
              <a:rPr lang="ru-RU" altLang="ru-RU" sz="2000" dirty="0"/>
              <a:t> Участие в проекте для него это шанс продемонстрировать свое стратегическое мышление, возможность показать себя и достичь результата. </a:t>
            </a:r>
          </a:p>
          <a:p>
            <a:pPr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altLang="ru-RU" sz="2000" dirty="0" smtClean="0"/>
              <a:t>Нельзя </a:t>
            </a:r>
            <a:r>
              <a:rPr lang="ru-RU" altLang="ru-RU" sz="2000" dirty="0"/>
              <a:t>мириться с ролью аутсайдера, надо инициировать и управлять изменениями! </a:t>
            </a:r>
          </a:p>
          <a:p>
            <a:pPr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altLang="ru-RU" sz="2000" dirty="0" smtClean="0">
                <a:solidFill>
                  <a:srgbClr val="002060"/>
                </a:solidFill>
              </a:rPr>
              <a:t>В </a:t>
            </a:r>
            <a:r>
              <a:rPr lang="ru-RU" altLang="ru-RU" sz="2000" dirty="0">
                <a:solidFill>
                  <a:srgbClr val="002060"/>
                </a:solidFill>
              </a:rPr>
              <a:t>настоящее время существует другое понимание лидерства и директорских позиций с точки зрения лидерства. </a:t>
            </a:r>
            <a:endParaRPr lang="ru-RU" altLang="ru-RU" sz="2000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altLang="ru-RU" sz="2000" dirty="0" smtClean="0"/>
              <a:t>Директор </a:t>
            </a:r>
            <a:r>
              <a:rPr lang="ru-RU" altLang="ru-RU" sz="2000" dirty="0"/>
              <a:t>должен кроме экономического менеджмента уметь решать любые проблемы, выходить из любых юридических ситуаций, он должен быть </a:t>
            </a:r>
            <a:r>
              <a:rPr lang="ru-RU" altLang="ru-RU" sz="2000" dirty="0" err="1">
                <a:solidFill>
                  <a:srgbClr val="002060"/>
                </a:solidFill>
              </a:rPr>
              <a:t>мотиватором</a:t>
            </a:r>
            <a:r>
              <a:rPr lang="ru-RU" altLang="ru-RU" sz="2000" dirty="0">
                <a:solidFill>
                  <a:srgbClr val="002060"/>
                </a:solidFill>
              </a:rPr>
              <a:t>, лидером в области педагогики, координатором групп учителей, транслятором нового опыта. </a:t>
            </a:r>
            <a:endParaRPr lang="ru-RU" altLang="ru-RU" sz="2000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altLang="ru-RU" sz="2000" dirty="0" smtClean="0"/>
              <a:t>Директор </a:t>
            </a:r>
            <a:r>
              <a:rPr lang="ru-RU" altLang="ru-RU" sz="2000" dirty="0"/>
              <a:t>сам должен стремиться  к обучению, становясь одновременно менеджером обучения своих учителей</a:t>
            </a:r>
            <a:r>
              <a:rPr lang="ru-RU" altLang="ru-RU" sz="2000" dirty="0" smtClean="0"/>
              <a:t>.</a:t>
            </a:r>
            <a:r>
              <a:rPr lang="ru-RU" altLang="ru-RU" sz="2000" b="1" dirty="0"/>
              <a:t> </a:t>
            </a:r>
            <a:endParaRPr lang="ru-RU" altLang="ru-RU" sz="2000" b="1" dirty="0" smtClean="0"/>
          </a:p>
          <a:p>
            <a:pPr marL="0" indent="0" algn="r">
              <a:lnSpc>
                <a:spcPct val="80000"/>
              </a:lnSpc>
              <a:buNone/>
            </a:pPr>
            <a:r>
              <a:rPr lang="ru-RU" altLang="ru-RU" sz="2000" b="1" dirty="0" smtClean="0">
                <a:solidFill>
                  <a:srgbClr val="002060"/>
                </a:solidFill>
              </a:rPr>
              <a:t>С.Г. </a:t>
            </a:r>
            <a:r>
              <a:rPr lang="ru-RU" altLang="ru-RU" sz="2000" b="1" dirty="0" err="1" smtClean="0">
                <a:solidFill>
                  <a:srgbClr val="002060"/>
                </a:solidFill>
              </a:rPr>
              <a:t>Косарецкий</a:t>
            </a:r>
            <a:r>
              <a:rPr lang="ru-RU" altLang="ru-RU" sz="2000" b="1" dirty="0">
                <a:solidFill>
                  <a:srgbClr val="002060"/>
                </a:solidFill>
              </a:rPr>
              <a:t>,</a:t>
            </a:r>
            <a:r>
              <a:rPr lang="ru-RU" altLang="ru-RU" sz="2000" dirty="0">
                <a:solidFill>
                  <a:srgbClr val="002060"/>
                </a:solidFill>
              </a:rPr>
              <a:t> директор Центра </a:t>
            </a:r>
            <a:endParaRPr lang="ru-RU" altLang="ru-RU" sz="2000" dirty="0" smtClean="0">
              <a:solidFill>
                <a:srgbClr val="002060"/>
              </a:solidFill>
            </a:endParaRPr>
          </a:p>
          <a:p>
            <a:pPr marL="0" indent="0" algn="r">
              <a:lnSpc>
                <a:spcPct val="80000"/>
              </a:lnSpc>
              <a:buNone/>
            </a:pPr>
            <a:r>
              <a:rPr lang="ru-RU" altLang="ru-RU" sz="2000" dirty="0" smtClean="0">
                <a:solidFill>
                  <a:srgbClr val="002060"/>
                </a:solidFill>
              </a:rPr>
              <a:t>социально-экономического </a:t>
            </a:r>
            <a:r>
              <a:rPr lang="ru-RU" altLang="ru-RU" sz="2000" dirty="0">
                <a:solidFill>
                  <a:srgbClr val="002060"/>
                </a:solidFill>
              </a:rPr>
              <a:t>развития школы </a:t>
            </a:r>
            <a:endParaRPr lang="ru-RU" altLang="ru-RU" sz="2000" dirty="0" smtClean="0">
              <a:solidFill>
                <a:srgbClr val="002060"/>
              </a:solidFill>
            </a:endParaRPr>
          </a:p>
          <a:p>
            <a:pPr marL="0" indent="0" algn="r">
              <a:lnSpc>
                <a:spcPct val="80000"/>
              </a:lnSpc>
              <a:buNone/>
            </a:pPr>
            <a:r>
              <a:rPr lang="ru-RU" altLang="ru-RU" sz="2000" dirty="0" smtClean="0">
                <a:solidFill>
                  <a:srgbClr val="002060"/>
                </a:solidFill>
              </a:rPr>
              <a:t>Института </a:t>
            </a:r>
            <a:r>
              <a:rPr lang="ru-RU" altLang="ru-RU" sz="2000" dirty="0">
                <a:solidFill>
                  <a:srgbClr val="002060"/>
                </a:solidFill>
              </a:rPr>
              <a:t>образования НИУ ВШЭ</a:t>
            </a:r>
          </a:p>
          <a:p>
            <a:pPr>
              <a:lnSpc>
                <a:spcPct val="80000"/>
              </a:lnSpc>
            </a:pPr>
            <a:endParaRPr lang="ru-RU" altLang="ru-RU" sz="2000" dirty="0">
              <a:solidFill>
                <a:srgbClr val="002060"/>
              </a:solidFill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619023" y="0"/>
            <a:ext cx="7886700" cy="1106905"/>
          </a:xfrm>
          <a:noFill/>
          <a:ln/>
        </p:spPr>
        <p:txBody>
          <a:bodyPr/>
          <a:lstStyle/>
          <a:p>
            <a:pPr algn="ctr"/>
            <a:r>
              <a:rPr lang="ru-RU" altLang="ru-RU" sz="4000" b="1" dirty="0" smtClean="0">
                <a:solidFill>
                  <a:srgbClr val="002060"/>
                </a:solidFill>
              </a:rPr>
              <a:t>О ЛИДЕРСТВЕ</a:t>
            </a:r>
            <a:endParaRPr lang="ru-RU" alt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76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Образовательное</a:t>
            </a:r>
            <a:r>
              <a:rPr lang="ru-RU" dirty="0">
                <a:solidFill>
                  <a:srgbClr val="002060"/>
                </a:solidFill>
              </a:rPr>
              <a:t> </a:t>
            </a:r>
            <a:r>
              <a:rPr lang="ru-RU" b="1" dirty="0">
                <a:solidFill>
                  <a:srgbClr val="002060"/>
                </a:solidFill>
              </a:rPr>
              <a:t>лидерство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-1" y="1825625"/>
            <a:ext cx="8999621" cy="492168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лидерство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это процесс привлечения и направления талантов и энергии учителей, учеников и родителей к достижению общих 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целей. Этот термин часто используется как синоним слова «руководство школой» в Соединенных Штатах и вытеснил 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«управление 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образованием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Соединенном Королевстве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47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Лидерство в образовании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512" y="1540042"/>
            <a:ext cx="8091838" cy="4636921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Лидерство в образовании – это механизм повышения продуктивности образовательной деятельности, основанный на субъектных позициях всех ее участников, вступающих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взаимоотношения и совместную учебно-воспитательную работу.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211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771" y="0"/>
            <a:ext cx="7886700" cy="1193533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Специфика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лидерства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253" y="1193534"/>
            <a:ext cx="8932243" cy="5664466"/>
          </a:xfrm>
        </p:spPr>
        <p:txBody>
          <a:bodyPr/>
          <a:lstStyle/>
          <a:p>
            <a:pPr marL="342900" lvl="0" indent="-3429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непосредственного контакта между лидерами и иными участниками образовательной деятельности: их сторонниками, последователями, противниками; </a:t>
            </a:r>
          </a:p>
          <a:p>
            <a:pPr marL="342900" lvl="0" indent="-3429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Лидерство в образовании носит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многоролевой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характер. Это обусловлено тем, что в образовательном пространстве каждый его участник занимает субъектную позицию; </a:t>
            </a:r>
          </a:p>
          <a:p>
            <a:pPr marL="342900" lvl="0" indent="-3429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иных сферах деятельности, лидерство, чаще всего, носит групповой характер. В образовании преобладает индивидуальное лидерство; </a:t>
            </a:r>
          </a:p>
          <a:p>
            <a:pPr marL="342900" lvl="0" indent="-3429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Лидерство в образовании ориентировано на развитие лидерских качеств у последователей. Утверждению собственной лидерской позиции не отводится особого значения; </a:t>
            </a:r>
          </a:p>
          <a:p>
            <a:pPr marL="342900" lvl="0" indent="-3429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Лидерские качества являются теми свойствами личности, которые должны быть у всех субъектов образовательной деятельности. Это означает, что не только руководитель учебного заведения, педагог, воспитатель должен обладать лидерскими качествами. Они должны раскрываться и развиваться у воспитанников и учащихся; </a:t>
            </a:r>
          </a:p>
          <a:p>
            <a:pPr marL="342900" lvl="0" indent="-3429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лидерства осуществляется на основе диагностирования лидерского потенциала, т.е. свойств личности, организаторских способностей, позволяющих занять приоритетное положение в образовательной деятельности; </a:t>
            </a:r>
          </a:p>
          <a:p>
            <a:pPr marL="342900" lvl="0" indent="-3429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Лидерство в образовании требует от его носителя способности к саморегуляции и самоконтролю, социальной активности и ориентации работы на групповое развитие и достижение целей образования.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402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Лидерство оказывает влияние </a:t>
            </a:r>
            <a:r>
              <a:rPr lang="ru-RU" alt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alt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на </a:t>
            </a: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обучение</a:t>
            </a:r>
            <a:endParaRPr lang="en-US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8183" y="1825625"/>
            <a:ext cx="7886700" cy="43513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3733" b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«</a:t>
            </a:r>
            <a:r>
              <a:rPr lang="ru-RU" altLang="ja-JP" sz="3733" b="1" dirty="0">
                <a:latin typeface="Times New Roman" panose="02020603050405020304" pitchFamily="18" charset="0"/>
                <a:cs typeface="Arial" panose="020B0604020202020204" pitchFamily="34" charset="0"/>
              </a:rPr>
              <a:t>В своем влиянии на процесс обучения учеников </a:t>
            </a:r>
            <a:r>
              <a:rPr lang="ru-RU" altLang="ja-JP" sz="3733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школьное лидерство </a:t>
            </a:r>
            <a:r>
              <a:rPr lang="ru-RU" altLang="ja-JP" sz="3733" b="1" dirty="0">
                <a:latin typeface="Times New Roman" panose="02020603050405020304" pitchFamily="18" charset="0"/>
                <a:cs typeface="Arial" panose="020B0604020202020204" pitchFamily="34" charset="0"/>
              </a:rPr>
              <a:t>уступает лишь преподаванию в классе»</a:t>
            </a:r>
            <a:endParaRPr lang="en-US" altLang="ja-JP" sz="3733" b="1" dirty="0"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algn="r" eaLnBrk="1" hangingPunct="1">
              <a:buFontTx/>
              <a:buNone/>
            </a:pPr>
            <a:r>
              <a:rPr lang="en-US" altLang="ru-RU" sz="3733" dirty="0">
                <a:cs typeface="Arial" panose="020B0604020202020204" pitchFamily="34" charset="0"/>
              </a:rPr>
              <a:t>				</a:t>
            </a:r>
            <a:r>
              <a:rPr lang="ru-RU" altLang="ru-RU" sz="1867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Лейтвуд</a:t>
            </a:r>
            <a:r>
              <a:rPr lang="ru-RU" altLang="ru-RU" sz="1867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и </a:t>
            </a:r>
            <a:r>
              <a:rPr lang="ru-RU" altLang="ru-RU" sz="1867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соавт</a:t>
            </a:r>
            <a:r>
              <a:rPr lang="ru-RU" altLang="ru-RU" sz="1867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. </a:t>
            </a:r>
            <a:r>
              <a:rPr lang="en-US" altLang="ru-RU" sz="1867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US" altLang="ru-RU" sz="1867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2006)</a:t>
            </a:r>
          </a:p>
          <a:p>
            <a:pPr eaLnBrk="1" hangingPunct="1">
              <a:buFontTx/>
              <a:buNone/>
            </a:pPr>
            <a:endParaRPr lang="en-US" altLang="ru-RU" sz="3733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87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653" y="255786"/>
            <a:ext cx="7317499" cy="86895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Роль эффективного управления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user\Pictures\барбер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9389" y="1057599"/>
            <a:ext cx="7784611" cy="562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63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399" y="305700"/>
            <a:ext cx="5953125" cy="1767069"/>
          </a:xfrm>
        </p:spPr>
        <p:txBody>
          <a:bodyPr>
            <a:noAutofit/>
          </a:bodyPr>
          <a:lstStyle/>
          <a:p>
            <a:pPr algn="r"/>
            <a:r>
              <a:rPr lang="kk-KZ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лидера в </a:t>
            </a:r>
            <a:r>
              <a:rPr lang="kk-KZ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том, </a:t>
            </a:r>
            <a:br>
              <a:rPr lang="kk-KZ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чтобы </a:t>
            </a:r>
            <a:r>
              <a:rPr lang="kk-KZ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было больше лидеров</a:t>
            </a:r>
            <a:r>
              <a:rPr lang="kk-KZ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kk-KZ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не в </a:t>
            </a:r>
            <a:r>
              <a:rPr lang="kk-KZ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 чтобы было больше тех, </a:t>
            </a:r>
            <a:r>
              <a:rPr lang="kk-KZ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kk-KZ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</a:t>
            </a:r>
            <a:r>
              <a:rPr lang="kk-KZ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следует за ним.</a:t>
            </a:r>
            <a:br>
              <a:rPr lang="kk-KZ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Ралф Нейдер</a:t>
            </a:r>
            <a:r>
              <a:rPr lang="kk-KZ" sz="2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8850"/>
            <a:ext cx="3982785" cy="2886075"/>
          </a:xfrm>
        </p:spPr>
      </p:pic>
      <p:sp>
        <p:nvSpPr>
          <p:cNvPr id="2" name="Прямоугольник 1"/>
          <p:cNvSpPr/>
          <p:nvPr/>
        </p:nvSpPr>
        <p:spPr>
          <a:xfrm>
            <a:off x="4067176" y="2524901"/>
            <a:ext cx="46863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большому счету, лидерство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процесс,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состояние. Лидер всегда ведёт людей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собой. Нет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путешествия – нет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лидерства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Дж. Максвелл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9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8276" y="135883"/>
            <a:ext cx="7063437" cy="1052421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делают эффективные школы?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15503" y="1604797"/>
            <a:ext cx="8848985" cy="5136571"/>
          </a:xfrm>
        </p:spPr>
        <p:txBody>
          <a:bodyPr>
            <a:normAutofit fontScale="85000" lnSpcReduction="20000"/>
          </a:bodyPr>
          <a:lstStyle/>
          <a:p>
            <a:pPr indent="444489">
              <a:buClr>
                <a:srgbClr val="0070C0"/>
              </a:buClr>
              <a:buFont typeface="+mj-lt"/>
              <a:buAutoNum type="arabicPeriod"/>
            </a:pPr>
            <a:r>
              <a:rPr lang="ru-RU" sz="3200" dirty="0"/>
              <a:t>Заявляют высокие ожидания в отношении учеников и высокие требования к их результатам;</a:t>
            </a:r>
          </a:p>
          <a:p>
            <a:pPr indent="444489">
              <a:buClr>
                <a:srgbClr val="0070C0"/>
              </a:buClr>
              <a:buFont typeface="+mj-lt"/>
              <a:buAutoNum type="arabicPeriod"/>
            </a:pPr>
            <a:r>
              <a:rPr lang="ru-RU" sz="3200" dirty="0"/>
              <a:t>Осуществляют мониторинг реализации образовательной программы и систематическую работу с данными;</a:t>
            </a:r>
          </a:p>
          <a:p>
            <a:pPr indent="444489">
              <a:buClr>
                <a:srgbClr val="0070C0"/>
              </a:buClr>
              <a:buFont typeface="+mj-lt"/>
              <a:buAutoNum type="arabicPeriod"/>
            </a:pPr>
            <a:r>
              <a:rPr lang="ru-RU" sz="3200" dirty="0"/>
              <a:t>Поддерживают учебную мотивацию школьников;</a:t>
            </a:r>
          </a:p>
          <a:p>
            <a:pPr indent="444489">
              <a:buClr>
                <a:srgbClr val="0070C0"/>
              </a:buClr>
              <a:buFont typeface="+mj-lt"/>
              <a:buAutoNum type="arabicPeriod"/>
            </a:pPr>
            <a:r>
              <a:rPr lang="ru-RU" sz="3200" dirty="0"/>
              <a:t>Поддерживают активный профессиональный обмен и развитие учителей;</a:t>
            </a:r>
          </a:p>
          <a:p>
            <a:pPr indent="444489">
              <a:buClr>
                <a:srgbClr val="0070C0"/>
              </a:buClr>
              <a:buFont typeface="+mj-lt"/>
              <a:buAutoNum type="arabicPeriod"/>
            </a:pPr>
            <a:r>
              <a:rPr lang="ru-RU" sz="3200" dirty="0"/>
              <a:t>Активно сотрудничают с внешним окружением и родителями;</a:t>
            </a:r>
          </a:p>
          <a:p>
            <a:pPr indent="444489">
              <a:buClr>
                <a:srgbClr val="0070C0"/>
              </a:buClr>
              <a:buFont typeface="+mj-lt"/>
              <a:buAutoNum type="arabicPeriod"/>
            </a:pPr>
            <a:r>
              <a:rPr lang="ru-RU" sz="3200" dirty="0"/>
              <a:t>Создают насыщенную безопасную среду и позитивную культуру;</a:t>
            </a:r>
          </a:p>
          <a:p>
            <a:pPr indent="444489">
              <a:buClr>
                <a:srgbClr val="0070C0"/>
              </a:buClr>
              <a:buFont typeface="+mj-lt"/>
              <a:buAutoNum type="arabicPeriod"/>
            </a:pPr>
            <a:r>
              <a:rPr lang="ru-RU" sz="3200" dirty="0"/>
              <a:t>Реализуют кооперацию в управлении при сильном </a:t>
            </a:r>
            <a:r>
              <a:rPr lang="ru-RU" sz="3200" dirty="0">
                <a:solidFill>
                  <a:srgbClr val="0099FF"/>
                </a:solidFill>
              </a:rPr>
              <a:t>лидерстве директора.</a:t>
            </a:r>
          </a:p>
          <a:p>
            <a:pPr indent="444489">
              <a:buClr>
                <a:srgbClr val="0070C0"/>
              </a:buClr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106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45533" y="174021"/>
            <a:ext cx="786148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 эффективной школы (по результатам международных исследований):</a:t>
            </a:r>
            <a:br>
              <a:rPr lang="ru-RU" altLang="ru-RU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9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67741" y="1532823"/>
            <a:ext cx="5606752" cy="5257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altLang="ru-RU" sz="2400" dirty="0">
                <a:solidFill>
                  <a:srgbClr val="002060"/>
                </a:solidFill>
              </a:rPr>
              <a:t>различные источники лидерства;</a:t>
            </a:r>
          </a:p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altLang="ru-RU" sz="2400" dirty="0"/>
              <a:t>учет контекста и культуры;</a:t>
            </a:r>
          </a:p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altLang="ru-RU" sz="2400" dirty="0"/>
              <a:t>вовлеченность родителей;</a:t>
            </a:r>
          </a:p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altLang="ru-RU" sz="2400" dirty="0"/>
              <a:t>разделенное видение;</a:t>
            </a:r>
          </a:p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altLang="ru-RU" sz="2400" dirty="0"/>
              <a:t>внешняя и внутренняя поддержка;</a:t>
            </a:r>
          </a:p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altLang="ru-RU" sz="2400" dirty="0"/>
              <a:t>фокус на преподавание и учение;</a:t>
            </a:r>
          </a:p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altLang="ru-RU" sz="2400" dirty="0"/>
              <a:t>постоянное профессиональное развитие;</a:t>
            </a:r>
          </a:p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altLang="ru-RU" sz="2400" dirty="0"/>
              <a:t>сотрудничество учителей;</a:t>
            </a:r>
          </a:p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altLang="ru-RU" sz="2400" dirty="0"/>
              <a:t>исследования в действии;</a:t>
            </a:r>
          </a:p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altLang="ru-RU" sz="2400" dirty="0"/>
              <a:t>постоянные усилия к </a:t>
            </a:r>
            <a:r>
              <a:rPr lang="ru-RU" altLang="ru-RU" sz="2400" dirty="0" err="1"/>
              <a:t>импрувменту</a:t>
            </a:r>
            <a:r>
              <a:rPr lang="ru-RU" altLang="ru-RU" sz="2400" dirty="0"/>
              <a:t>;</a:t>
            </a:r>
          </a:p>
          <a:p>
            <a:pPr>
              <a:lnSpc>
                <a:spcPct val="9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altLang="ru-RU" sz="2400" dirty="0"/>
              <a:t>рефлексия, основанная на данных.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749130" y="2411263"/>
            <a:ext cx="2133600" cy="2057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b="1" dirty="0"/>
              <a:t>Комфортная</a:t>
            </a:r>
          </a:p>
          <a:p>
            <a:pPr algn="ctr"/>
            <a:r>
              <a:rPr lang="ru-RU" altLang="ru-RU" b="1" dirty="0"/>
              <a:t>внутренняя </a:t>
            </a:r>
          </a:p>
          <a:p>
            <a:pPr algn="ctr"/>
            <a:r>
              <a:rPr lang="ru-RU" altLang="ru-RU" b="1" dirty="0"/>
              <a:t>среда </a:t>
            </a:r>
          </a:p>
        </p:txBody>
      </p:sp>
    </p:spTree>
    <p:extLst>
      <p:ext uri="{BB962C8B-B14F-4D97-AF65-F5344CB8AC3E}">
        <p14:creationId xmlns:p14="http://schemas.microsoft.com/office/powerpoint/2010/main" val="90860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08517" y="83608"/>
            <a:ext cx="8569325" cy="99853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4000" b="1" dirty="0" smtClean="0">
                <a:solidFill>
                  <a:srgbClr val="002060"/>
                </a:solidFill>
              </a:rPr>
              <a:t>Проблема лидерства и руководства</a:t>
            </a:r>
            <a:r>
              <a:rPr lang="ru-RU" altLang="ru-RU" sz="4000" dirty="0" smtClean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058333"/>
            <a:ext cx="8893175" cy="5566306"/>
          </a:xfrm>
        </p:spPr>
        <p:txBody>
          <a:bodyPr rtlCol="0">
            <a:normAutofit/>
          </a:bodyPr>
          <a:lstStyle/>
          <a:p>
            <a:pPr marL="381000" indent="-381000" fontAlgn="auto">
              <a:lnSpc>
                <a:spcPct val="80000"/>
              </a:lnSpc>
              <a:buFontTx/>
              <a:buNone/>
              <a:defRPr/>
            </a:pPr>
            <a:r>
              <a:rPr lang="ru-RU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Б. Д. </a:t>
            </a:r>
            <a:r>
              <a:rPr lang="ru-RU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Парыгин</a:t>
            </a:r>
            <a:r>
              <a:rPr lang="ru-RU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называет следующие отличия: </a:t>
            </a:r>
          </a:p>
          <a:p>
            <a:pPr marL="381000" indent="-381000" fontAlgn="auto">
              <a:lnSpc>
                <a:spcPct val="80000"/>
              </a:lnSpc>
              <a:buFontTx/>
              <a:buNone/>
              <a:defRPr/>
            </a:pPr>
            <a:endParaRPr lang="ru-RU" u="sng" dirty="0" smtClean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57200" indent="-457200" fontAlgn="auto">
              <a:lnSpc>
                <a:spcPct val="120000"/>
              </a:lnSpc>
              <a:spcBef>
                <a:spcPts val="0"/>
              </a:spcBef>
              <a:buClr>
                <a:srgbClr val="002060"/>
              </a:buClr>
              <a:buFont typeface="+mj-lt"/>
              <a:buAutoNum type="arabicPeriod"/>
              <a:defRPr/>
            </a:pPr>
            <a:r>
              <a:rPr lang="ru-RU" sz="2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лидер регулирует межличностные отношения а руководитель - официальные; </a:t>
            </a:r>
          </a:p>
          <a:p>
            <a:pPr marL="457200" indent="-457200" fontAlgn="auto">
              <a:lnSpc>
                <a:spcPct val="120000"/>
              </a:lnSpc>
              <a:spcBef>
                <a:spcPts val="0"/>
              </a:spcBef>
              <a:buClr>
                <a:srgbClr val="002060"/>
              </a:buClr>
              <a:buFont typeface="+mj-lt"/>
              <a:buAutoNum type="arabicPeriod"/>
              <a:defRPr/>
            </a:pPr>
            <a:r>
              <a:rPr lang="ru-RU" sz="2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лидерство возникает в условиях микросреды (малая группа), руководство может быть элементом макросреды; </a:t>
            </a:r>
          </a:p>
          <a:p>
            <a:pPr marL="457200" indent="-457200" fontAlgn="auto">
              <a:lnSpc>
                <a:spcPct val="120000"/>
              </a:lnSpc>
              <a:spcBef>
                <a:spcPts val="0"/>
              </a:spcBef>
              <a:buClr>
                <a:srgbClr val="002060"/>
              </a:buClr>
              <a:buFont typeface="+mj-lt"/>
              <a:buAutoNum type="arabicPeriod"/>
              <a:defRPr/>
            </a:pPr>
            <a:r>
              <a:rPr lang="ru-RU" sz="2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лидерство возникает стихийно, а руководитель назначается или избирается (целенаправленный процесс); </a:t>
            </a:r>
          </a:p>
          <a:p>
            <a:pPr marL="457200" indent="-457200" fontAlgn="auto">
              <a:lnSpc>
                <a:spcPct val="120000"/>
              </a:lnSpc>
              <a:spcBef>
                <a:spcPts val="0"/>
              </a:spcBef>
              <a:buClr>
                <a:srgbClr val="002060"/>
              </a:buClr>
              <a:buFont typeface="+mj-lt"/>
              <a:buAutoNum type="arabicPeriod"/>
              <a:defRPr/>
            </a:pPr>
            <a:r>
              <a:rPr lang="ru-RU" sz="2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лидерство менее стабильно; </a:t>
            </a:r>
          </a:p>
          <a:p>
            <a:pPr marL="457200" indent="-457200" fontAlgn="auto">
              <a:lnSpc>
                <a:spcPct val="120000"/>
              </a:lnSpc>
              <a:spcBef>
                <a:spcPts val="0"/>
              </a:spcBef>
              <a:buClr>
                <a:srgbClr val="002060"/>
              </a:buClr>
              <a:buFont typeface="+mj-lt"/>
              <a:buAutoNum type="arabicPeriod"/>
              <a:defRPr/>
            </a:pPr>
            <a:r>
              <a:rPr lang="ru-RU" sz="2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 обладает - более определенной системой санкций; </a:t>
            </a:r>
          </a:p>
          <a:p>
            <a:pPr marL="457200" indent="-457200" fontAlgn="auto">
              <a:lnSpc>
                <a:spcPct val="120000"/>
              </a:lnSpc>
              <a:spcBef>
                <a:spcPts val="0"/>
              </a:spcBef>
              <a:buClr>
                <a:srgbClr val="002060"/>
              </a:buClr>
              <a:buFont typeface="+mj-lt"/>
              <a:buAutoNum type="arabicPeriod"/>
              <a:defRPr/>
            </a:pPr>
            <a:r>
              <a:rPr lang="ru-RU" sz="2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принятия решения руководителем более сложен и опосредован множеством различных обстоятельств. </a:t>
            </a:r>
          </a:p>
        </p:txBody>
      </p:sp>
    </p:spTree>
    <p:extLst>
      <p:ext uri="{BB962C8B-B14F-4D97-AF65-F5344CB8AC3E}">
        <p14:creationId xmlns:p14="http://schemas.microsoft.com/office/powerpoint/2010/main" val="1254920743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96766" y="173254"/>
            <a:ext cx="7806089" cy="115503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МЕНЕДЖЕРЫ И ЛИДЕРЫ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" y="1604797"/>
            <a:ext cx="8932101" cy="501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3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0.wp.com/notadaywithoutapizza.ru/wp-content/uploads/2017/07/image-12.jpeg?w=12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0094"/>
            <a:ext cx="9144000" cy="515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0272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dn.lifehacker.ru/wp-content/uploads/2016/01/Risunok1_1453964658-1600x11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181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141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world-of-wise.com.ua/wp-content/uploads/2018/08/20180803_143614-e153332304864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856" y="2034104"/>
            <a:ext cx="2331637" cy="2918545"/>
          </a:xfrm>
          <a:prstGeom prst="rect">
            <a:avLst/>
          </a:prstGeom>
          <a:noFill/>
          <a:extLst/>
        </p:spPr>
      </p:pic>
      <p:pic>
        <p:nvPicPr>
          <p:cNvPr id="2054" name="Picture 6" descr="http://www.willowcreek.com/events/leadership/images/products/faculty_2018_John_Maxwell_480x4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2" y="162442"/>
            <a:ext cx="3259797" cy="325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media2.24aul.ru/imgs/5a89bc3473fce826c883e34e/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09" y="151146"/>
            <a:ext cx="1978079" cy="273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knigisetevika.com/published/publicdata/KNIGISETEVIK/attachments/SC/products_pictures/21kachestvo_en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562" y="3615185"/>
            <a:ext cx="2003299" cy="287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704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bs.twimg.com/media/EH-m4A4U0AEbX3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58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996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Рисунок 3" descr="https://cv2.litres.ru/pub/c/elektronnaya-kniga/cover_max1500/22164525-dzhon-king-lider-i-plem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04" y="2250298"/>
            <a:ext cx="2447925" cy="3696015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Рисунок 8" descr="https://7books.ru/wp-content/uploads/2020/10/Otkryvaya-organizacii-budushhego124729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979" y="-172269"/>
            <a:ext cx="2492657" cy="383475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fs1.inspider.ru/text/2018/01/14/69e42fdb68cbbd005cda3e92b20707a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770" y="-252263"/>
            <a:ext cx="2545721" cy="399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186" y="3556487"/>
            <a:ext cx="2352146" cy="330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7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5438"/>
            <a:ext cx="878840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819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1.bp.blogspot.com/-dOobIXNf46A/XB9daXVJPyI/AAAAAAAAKJY/yHzfwk-L4Z055OsfPmDRvb6Bfnn_v6CWQCLcBGAs/s1600/agil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0"/>
            <a:ext cx="9144000" cy="5353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216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nvlab.ru/wp-content/uploads/2021/02/biryuzovyy-tip-organizacii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77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417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elosmi.ru/wp-content/uploads/2020/04/infograf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3" y="829732"/>
            <a:ext cx="8687344" cy="585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4156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332656"/>
            <a:ext cx="8848725" cy="6010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707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00"/>
            <a:ext cx="9144000" cy="657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5562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0"/>
            <a:ext cx="9020175" cy="626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5930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"/>
          <a:stretch>
            <a:fillRect/>
          </a:stretch>
        </p:blipFill>
        <p:spPr bwMode="auto">
          <a:xfrm>
            <a:off x="76200" y="535781"/>
            <a:ext cx="9067800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7077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87"/>
            <a:ext cx="9144000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6564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УРОВНИ РАЗВИТИЯ ЛИДЕРСТВА</a:t>
            </a:r>
            <a:endParaRPr lang="ru-RU" altLang="ru-RU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/>
          </p:nvPr>
        </p:nvGraphicFramePr>
        <p:xfrm>
          <a:off x="542396" y="1775388"/>
          <a:ext cx="7644341" cy="4561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985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755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067"/>
            <a:ext cx="9144000" cy="674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941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"/>
            <a:ext cx="9144000" cy="534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26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732"/>
            <a:ext cx="9144000" cy="679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5382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7" y="0"/>
            <a:ext cx="9025465" cy="679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5229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" y="0"/>
            <a:ext cx="8966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425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ЛИДЕРСТВО В ОБРАЗОВАНИИ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22913983"/>
              </p:ext>
            </p:extLst>
          </p:nvPr>
        </p:nvGraphicFramePr>
        <p:xfrm>
          <a:off x="753535" y="1481666"/>
          <a:ext cx="7797486" cy="5012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707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596686"/>
            <a:ext cx="6953216" cy="503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8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bcm.biz/wp-content/uploads/2016/10/1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723" y="500675"/>
            <a:ext cx="5695951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76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СВЯЗУЮЩИЙ ЛИДЕР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http://ibcm.biz/wp-content/uploads/2016/12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08787"/>
            <a:ext cx="7632848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09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b="1" dirty="0" smtClean="0">
                <a:solidFill>
                  <a:srgbClr val="002060"/>
                </a:solidFill>
              </a:rPr>
              <a:t>Концепция харизматического лидерства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333" y="1825625"/>
            <a:ext cx="8346017" cy="4351338"/>
          </a:xfrm>
        </p:spPr>
        <p:txBody>
          <a:bodyPr/>
          <a:lstStyle/>
          <a:p>
            <a:pPr eaLnBrk="1" hangingPunct="1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altLang="ru-RU" sz="2400" dirty="0" smtClean="0"/>
              <a:t>Харизма является формой влияния на других посредством личностной привлекательности, вызывающей поддержку и признание лидерства, что обеспечивает обладателю харизмы власть над последователями</a:t>
            </a:r>
          </a:p>
          <a:p>
            <a:pPr eaLnBrk="1" hangingPunct="1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altLang="ru-RU" sz="2400" dirty="0" smtClean="0"/>
              <a:t>Лидер с положительной харизмой (власть в интересах работников, поощрение открытой коммуникации, развитие инициативы и т.д.)</a:t>
            </a:r>
          </a:p>
          <a:p>
            <a:pPr eaLnBrk="1" hangingPunct="1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altLang="ru-RU" sz="2400" dirty="0" smtClean="0"/>
              <a:t>Лидер с отрицательной харизмой (власть в личных целях, не учитывает потребности работников, общение сверху-вниз и т.д.)</a:t>
            </a:r>
          </a:p>
        </p:txBody>
      </p:sp>
    </p:spTree>
    <p:extLst>
      <p:ext uri="{BB962C8B-B14F-4D97-AF65-F5344CB8AC3E}">
        <p14:creationId xmlns:p14="http://schemas.microsoft.com/office/powerpoint/2010/main" val="40331190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>
          <a:xfrm>
            <a:off x="797983" y="161925"/>
            <a:ext cx="7886700" cy="879475"/>
          </a:xfrm>
        </p:spPr>
        <p:txBody>
          <a:bodyPr/>
          <a:lstStyle/>
          <a:p>
            <a:pPr algn="ctr"/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СТАДИИ ХАРИЗМАТИЧЕСКОГО ЛИДЕРСТВА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676DFF-A1D3-4A00-8F65-B1B5F9D293CD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5600" y="1667405"/>
            <a:ext cx="1989667" cy="487732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1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Лидер оценивает окружение, адаптируется и формулирует те представления, которые должны реализоваться</a:t>
            </a:r>
          </a:p>
          <a:p>
            <a:pPr algn="ctr">
              <a:defRPr/>
            </a:pPr>
            <a:endParaRPr lang="ru-RU" sz="1200" dirty="0"/>
          </a:p>
          <a:p>
            <a:pPr algn="ctr">
              <a:defRPr/>
            </a:pPr>
            <a:r>
              <a:rPr lang="ru-RU" sz="1400" dirty="0" smtClean="0"/>
              <a:t>Выявление </a:t>
            </a:r>
            <a:r>
              <a:rPr lang="ru-RU" sz="1400" dirty="0"/>
              <a:t>неиспользованных возможностей и недостатков в нынешней ситуации. Чувствительность к запросам членов. Формулирование идеального стратегического видения будущего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43188" y="1667404"/>
            <a:ext cx="1776412" cy="48095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FF00"/>
                </a:solidFill>
              </a:rPr>
              <a:t>Стадия 2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FFFF00"/>
                </a:solidFill>
              </a:rPr>
              <a:t>Согласовывает свои представления с ведомыми, используя необходимые средства</a:t>
            </a:r>
          </a:p>
          <a:p>
            <a:pPr algn="ctr">
              <a:defRPr/>
            </a:pPr>
            <a:endParaRPr lang="ru-RU" sz="1200" b="1" dirty="0"/>
          </a:p>
          <a:p>
            <a:pPr algn="ctr">
              <a:defRPr/>
            </a:pPr>
            <a:endParaRPr lang="ru-RU" sz="1200" b="1" dirty="0"/>
          </a:p>
          <a:p>
            <a:pPr algn="ctr">
              <a:defRPr/>
            </a:pPr>
            <a:r>
              <a:rPr lang="ru-RU" sz="1200" dirty="0" smtClean="0"/>
              <a:t>Ознакомление </a:t>
            </a:r>
            <a:r>
              <a:rPr lang="ru-RU" sz="1200" dirty="0"/>
              <a:t>с видением ситуации. Признание статус-кво неприемлемым, а видения – как наиболее привлекательной альтернативы. Формулирование побудительных стимулов для ведомых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24400" y="1667405"/>
            <a:ext cx="1714500" cy="467412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FF00"/>
                </a:solidFill>
              </a:rPr>
              <a:t>Стадия 3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FFFF00"/>
                </a:solidFill>
              </a:rPr>
              <a:t>Выработка доверия и согласованности</a:t>
            </a:r>
          </a:p>
          <a:p>
            <a:pPr algn="ctr">
              <a:defRPr/>
            </a:pPr>
            <a:endParaRPr lang="ru-RU" sz="1200" dirty="0"/>
          </a:p>
          <a:p>
            <a:pPr algn="ctr">
              <a:defRPr/>
            </a:pPr>
            <a:endParaRPr lang="ru-RU" sz="1200" dirty="0"/>
          </a:p>
          <a:p>
            <a:pPr algn="ctr">
              <a:defRPr/>
            </a:pPr>
            <a:endParaRPr lang="ru-RU" sz="1200" dirty="0"/>
          </a:p>
          <a:p>
            <a:pPr algn="ctr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доверия на основе технических знаний, взятия на себя риска, самопожертвование и нетрадиционного поведения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90278" y="1667405"/>
            <a:ext cx="1923521" cy="467412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FF00"/>
                </a:solidFill>
              </a:rPr>
              <a:t>Стадия 4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FFFF00"/>
                </a:solidFill>
              </a:rPr>
              <a:t>Служит ролевой моделью и «</a:t>
            </a:r>
            <a:r>
              <a:rPr lang="ru-RU" sz="1400" b="1" dirty="0" err="1">
                <a:solidFill>
                  <a:srgbClr val="FFFF00"/>
                </a:solidFill>
              </a:rPr>
              <a:t>мотиватором</a:t>
            </a:r>
            <a:r>
              <a:rPr lang="ru-RU" sz="1400" b="1" dirty="0">
                <a:solidFill>
                  <a:srgbClr val="FFFF00"/>
                </a:solidFill>
              </a:rPr>
              <a:t>» для других</a:t>
            </a:r>
          </a:p>
          <a:p>
            <a:pPr algn="ctr">
              <a:defRPr/>
            </a:pPr>
            <a:endParaRPr lang="ru-RU" sz="1200" dirty="0"/>
          </a:p>
          <a:p>
            <a:pPr algn="ctr">
              <a:defRPr/>
            </a:pPr>
            <a:endParaRPr lang="ru-RU" sz="1200" dirty="0"/>
          </a:p>
          <a:p>
            <a:pPr algn="ctr">
              <a:defRPr/>
            </a:pPr>
            <a:endParaRPr lang="ru-RU" sz="1200" dirty="0"/>
          </a:p>
          <a:p>
            <a:pPr algn="ctr">
              <a:defRPr/>
            </a:pPr>
            <a:endParaRPr lang="ru-RU" sz="1200" dirty="0"/>
          </a:p>
          <a:p>
            <a:pPr algn="ctr">
              <a:defRPr/>
            </a:pPr>
            <a:r>
              <a:rPr lang="ru-RU" sz="1600" dirty="0"/>
              <a:t>Демонстрация средств для достижения цели путем ролевого моделирования, наделения полномочиями и нетрадиционных методов</a:t>
            </a:r>
          </a:p>
        </p:txBody>
      </p:sp>
      <p:cxnSp>
        <p:nvCxnSpPr>
          <p:cNvPr id="10" name="Прямая со стрелкой 9"/>
          <p:cNvCxnSpPr>
            <a:stCxn id="5" idx="3"/>
            <a:endCxn id="6" idx="1"/>
          </p:cNvCxnSpPr>
          <p:nvPr/>
        </p:nvCxnSpPr>
        <p:spPr>
          <a:xfrm flipV="1">
            <a:off x="2345267" y="4072202"/>
            <a:ext cx="297921" cy="338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6" idx="3"/>
            <a:endCxn id="7" idx="1"/>
          </p:cNvCxnSpPr>
          <p:nvPr/>
        </p:nvCxnSpPr>
        <p:spPr>
          <a:xfrm flipV="1">
            <a:off x="4419600" y="4004469"/>
            <a:ext cx="304800" cy="677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7" idx="3"/>
            <a:endCxn id="8" idx="1"/>
          </p:cNvCxnSpPr>
          <p:nvPr/>
        </p:nvCxnSpPr>
        <p:spPr>
          <a:xfrm>
            <a:off x="6438900" y="4004469"/>
            <a:ext cx="45137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4961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42022" y="120633"/>
            <a:ext cx="7886700" cy="1325563"/>
          </a:xfrm>
        </p:spPr>
        <p:txBody>
          <a:bodyPr/>
          <a:lstStyle/>
          <a:p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лидерство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20716" y="1446196"/>
            <a:ext cx="5582652" cy="5257800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2400" b="1" dirty="0">
                <a:solidFill>
                  <a:srgbClr val="0070C0"/>
                </a:solidFill>
              </a:rPr>
              <a:t>Педагогическое лидерство</a:t>
            </a:r>
            <a:r>
              <a:rPr lang="ru-RU" altLang="ru-RU" sz="2400" dirty="0">
                <a:solidFill>
                  <a:srgbClr val="0070C0"/>
                </a:solidFill>
              </a:rPr>
              <a:t> </a:t>
            </a:r>
            <a:r>
              <a:rPr lang="ru-RU" altLang="ru-RU" sz="2400" dirty="0"/>
              <a:t>– это лидерство, которое соединено с преподаванием и учением.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ru-RU" altLang="ru-RU" sz="2400" dirty="0"/>
              <a:t>На что тратит свое время педагогический лидер (например, директор):</a:t>
            </a:r>
          </a:p>
          <a:p>
            <a:pPr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altLang="ru-RU" sz="2400" dirty="0"/>
              <a:t>постановка целей и ожиданий;</a:t>
            </a:r>
          </a:p>
          <a:p>
            <a:pPr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altLang="ru-RU" sz="2400" dirty="0"/>
              <a:t>как выбрать правильные стратегии на распределение ресурсов;</a:t>
            </a:r>
          </a:p>
          <a:p>
            <a:pPr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altLang="ru-RU" sz="2400" dirty="0"/>
              <a:t>планирование и координация образовательной программы;</a:t>
            </a:r>
          </a:p>
          <a:p>
            <a:pPr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altLang="ru-RU" sz="2400" dirty="0"/>
              <a:t>создание и поддержание образовательной среды;</a:t>
            </a:r>
            <a:endParaRPr lang="ru-RU" altLang="ru-RU" sz="2400" b="1" dirty="0"/>
          </a:p>
          <a:p>
            <a:pPr>
              <a:lnSpc>
                <a:spcPct val="8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altLang="ru-RU" sz="2400" dirty="0"/>
              <a:t>стимулирование и непосредственное участие в обучении учителя.</a:t>
            </a:r>
          </a:p>
        </p:txBody>
      </p:sp>
      <p:pic>
        <p:nvPicPr>
          <p:cNvPr id="6" name="Объект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9" y="2357437"/>
            <a:ext cx="3131229" cy="228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1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8"/>
          <a:stretch>
            <a:fillRect/>
          </a:stretch>
        </p:blipFill>
        <p:spPr bwMode="auto">
          <a:xfrm>
            <a:off x="2127590" y="2285422"/>
            <a:ext cx="5616624" cy="175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9817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laplandiya.org/uploads/news/20151118/obuchenieteacher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81" y="116991"/>
            <a:ext cx="3994720" cy="27557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76123" y="4162039"/>
            <a:ext cx="3349487" cy="2322174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Несет опыт разностороннего построения образовательной действительности как среды полноценного формирования личности обучаемых и дееспособного труда педагогического коллектива. 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07745" y="3066626"/>
            <a:ext cx="28425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образовательного учреждения – ЛИДЕР! 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19589" y="4539318"/>
            <a:ext cx="2336524" cy="120032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Умело сочетает в себе и своей работе различные типы лидерства</a:t>
            </a:r>
            <a:endParaRPr lang="ru-RU" b="1" dirty="0"/>
          </a:p>
        </p:txBody>
      </p:sp>
      <p:sp>
        <p:nvSpPr>
          <p:cNvPr id="5" name="Стрелка вниз 4"/>
          <p:cNvSpPr/>
          <p:nvPr/>
        </p:nvSpPr>
        <p:spPr>
          <a:xfrm>
            <a:off x="2330041" y="3140969"/>
            <a:ext cx="715617" cy="1304367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4139952" y="4539247"/>
            <a:ext cx="1252331" cy="109905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83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3921" y="169532"/>
            <a:ext cx="713629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Пять типов лидерства, необходимые руководителю образовательного учреждения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4059" y="1843084"/>
            <a:ext cx="2892287" cy="34060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44" indent="-285744">
              <a:lnSpc>
                <a:spcPct val="115000"/>
              </a:lnSpc>
              <a:spcAft>
                <a:spcPts val="10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успешен и признан в планировании, организации, координации, составлении бюджета, учебного расписания. </a:t>
            </a:r>
          </a:p>
          <a:p>
            <a:pPr marL="285744" indent="-285744">
              <a:lnSpc>
                <a:spcPct val="115000"/>
              </a:lnSpc>
              <a:spcAft>
                <a:spcPts val="10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Хорошо разбирается в хозяйственных проблемах школы.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69932" y="1068161"/>
            <a:ext cx="224054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Техническое лидерство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7170" name="Picture 2" descr="https://static.smartafisha.ru/covers/31/97/cover_orig_319797_56aa018433d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26" y="5382617"/>
            <a:ext cx="1694006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16016" y="1843084"/>
            <a:ext cx="4120803" cy="321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44" indent="-285744">
              <a:lnSpc>
                <a:spcPct val="115000"/>
              </a:lnSpc>
              <a:spcAft>
                <a:spcPts val="10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хорошо контактирует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людьми, может оказывать поддержку и управлять конфликтами. </a:t>
            </a:r>
          </a:p>
          <a:p>
            <a:pPr marL="285744" indent="-285744">
              <a:lnSpc>
                <a:spcPct val="115000"/>
              </a:lnSpc>
              <a:spcAft>
                <a:spcPts val="10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Оказывает влияние на формирование моральных устоев и нравственных ценностей, способствует развитию творчества. </a:t>
            </a:r>
          </a:p>
          <a:p>
            <a:pPr marL="285744" indent="-285744">
              <a:lnSpc>
                <a:spcPct val="115000"/>
              </a:lnSpc>
              <a:spcAft>
                <a:spcPts val="10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Использует тактику совместного принятия решений.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42777" y="1068161"/>
            <a:ext cx="2089371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Человеческое лидерство </a:t>
            </a:r>
            <a:endParaRPr lang="ru-RU" dirty="0"/>
          </a:p>
        </p:txBody>
      </p:sp>
      <p:pic>
        <p:nvPicPr>
          <p:cNvPr id="7172" name="Picture 4" descr="http://fashionstylist.kupivip.ru/sites/fashion-kupivip/files/main-16813-c263c7d7e6db4105ab25c246f80a79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002" y="5193481"/>
            <a:ext cx="1646218" cy="125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44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73005" y="820043"/>
            <a:ext cx="3120347" cy="51270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44" indent="-285744">
              <a:lnSpc>
                <a:spcPct val="115000"/>
              </a:lnSpc>
              <a:spcAft>
                <a:spcPts val="10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Предполагает успешность руководителя в диагностике проблем школы и учителей, оказании помощи в оценке учителей (как педагогов и как предметников). </a:t>
            </a:r>
          </a:p>
          <a:p>
            <a:pPr marL="285744" indent="-285744">
              <a:lnSpc>
                <a:spcPct val="115000"/>
              </a:lnSpc>
              <a:spcAft>
                <a:spcPts val="10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Образовательный лидер успешен в составлении учебного плана и в структурировании программы обучения. </a:t>
            </a:r>
          </a:p>
          <a:p>
            <a:pPr marL="285744" indent="-285744">
              <a:lnSpc>
                <a:spcPct val="115000"/>
              </a:lnSpc>
              <a:spcAft>
                <a:spcPts val="10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может участвовать в подготовке учителей школы. 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77395" y="820043"/>
            <a:ext cx="4038869" cy="50075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44" indent="-285744">
              <a:lnSpc>
                <a:spcPct val="115000"/>
              </a:lnSpc>
              <a:spcAft>
                <a:spcPts val="10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становится символом образовательного учреждения, т. е. школу  многие знают не по названию, а по фамилии руководителя. </a:t>
            </a:r>
          </a:p>
          <a:p>
            <a:pPr marL="285744" indent="-285744">
              <a:lnSpc>
                <a:spcPct val="115000"/>
              </a:lnSpc>
              <a:spcAft>
                <a:spcPts val="10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председательствует на церемониях и собраниях, знает по имени сотрудников и учеников, посещает занятия и делает обходы школы. </a:t>
            </a:r>
          </a:p>
          <a:p>
            <a:pPr marL="285744" indent="-285744">
              <a:lnSpc>
                <a:spcPct val="115000"/>
              </a:lnSpc>
              <a:spcAft>
                <a:spcPts val="10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Педагогический коллектив и обучающиеся сразу понимают, что ценит их руководитель, что дает им чувство уверенности и целенаправленности в своих действиях. </a:t>
            </a:r>
          </a:p>
          <a:p>
            <a:pPr marL="285744" indent="-285744">
              <a:lnSpc>
                <a:spcPct val="115000"/>
              </a:lnSpc>
              <a:spcAft>
                <a:spcPts val="10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Они ощущают свою вовлеченность в дела школы, и их заинтересованность возрастает. 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3006" y="266044"/>
            <a:ext cx="315958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Образовательное лидерство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994864" y="266044"/>
            <a:ext cx="294984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Символическое лидерство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179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057793"/>
            <a:ext cx="7183761" cy="3215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44" indent="-285744">
              <a:lnSpc>
                <a:spcPct val="115000"/>
              </a:lnSpc>
              <a:spcAft>
                <a:spcPts val="10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в такой школе — это своего рода «верховный жрец», он является главным носителем и хранителем культуры школы, ее традиций и символов. </a:t>
            </a:r>
          </a:p>
          <a:p>
            <a:pPr marL="285744" indent="-285744">
              <a:lnSpc>
                <a:spcPct val="115000"/>
              </a:lnSpc>
              <a:spcAft>
                <a:spcPts val="10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поддерживает климат, основополагающие идеи и общие задачи, следит за передачей традиций и культуры новичкам. </a:t>
            </a:r>
          </a:p>
          <a:p>
            <a:pPr marL="285744" indent="-285744">
              <a:lnSpc>
                <a:spcPct val="115000"/>
              </a:lnSpc>
              <a:spcAft>
                <a:spcPts val="100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 начинают верить в школу как в идеологическую систему, понимают, что они члены сильной культуры, и это придает им чувство собственной значимости и ощущение важности их работы, что служит для них прекрасным стимулом.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04754" y="503793"/>
            <a:ext cx="252735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Культурное лидерство</a:t>
            </a:r>
            <a:endParaRPr lang="ru-RU" dirty="0"/>
          </a:p>
        </p:txBody>
      </p:sp>
      <p:pic>
        <p:nvPicPr>
          <p:cNvPr id="9218" name="Picture 2" descr="http://piramida-da.ru/assets/images/liderstv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129" y="4581129"/>
            <a:ext cx="2906625" cy="199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75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Характеристики эффективного лидера</a:t>
            </a:r>
            <a:r>
              <a:rPr lang="en-GB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457189" indent="-457189">
              <a:lnSpc>
                <a:spcPct val="8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altLang="ru-RU" dirty="0">
                <a:cs typeface="Arial" panose="020B0604020202020204" pitchFamily="34" charset="0"/>
              </a:rPr>
              <a:t>Всегда на виду и доступный</a:t>
            </a:r>
            <a:endParaRPr lang="en-US" altLang="ru-RU" dirty="0">
              <a:cs typeface="Arial" panose="020B0604020202020204" pitchFamily="34" charset="0"/>
            </a:endParaRPr>
          </a:p>
          <a:p>
            <a:pPr marL="457189" indent="-457189">
              <a:lnSpc>
                <a:spcPct val="8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altLang="ru-RU" dirty="0">
                <a:cs typeface="Arial" panose="020B0604020202020204" pitchFamily="34" charset="0"/>
              </a:rPr>
              <a:t>Оказывает поддержку</a:t>
            </a:r>
            <a:endParaRPr lang="en-US" altLang="ru-RU" dirty="0">
              <a:cs typeface="Arial" panose="020B0604020202020204" pitchFamily="34" charset="0"/>
            </a:endParaRPr>
          </a:p>
          <a:p>
            <a:pPr marL="457189" indent="-457189">
              <a:lnSpc>
                <a:spcPct val="8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altLang="ru-RU" dirty="0">
                <a:cs typeface="Arial" panose="020B0604020202020204" pitchFamily="34" charset="0"/>
              </a:rPr>
              <a:t>Обладает глубокими знаниями о школе и более широком сообществе</a:t>
            </a:r>
          </a:p>
          <a:p>
            <a:pPr marL="457189" indent="-457189">
              <a:lnSpc>
                <a:spcPct val="8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altLang="ru-RU" dirty="0">
                <a:cs typeface="Arial" panose="020B0604020202020204" pitchFamily="34" charset="0"/>
              </a:rPr>
              <a:t>Заинтересован в более глобальных проблемах школы и учеников, а не просто в результатах</a:t>
            </a:r>
            <a:endParaRPr lang="en-US" altLang="ru-RU" dirty="0">
              <a:cs typeface="Arial" panose="020B0604020202020204" pitchFamily="34" charset="0"/>
            </a:endParaRPr>
          </a:p>
          <a:p>
            <a:pPr marL="457189" indent="-457189">
              <a:lnSpc>
                <a:spcPct val="8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altLang="ru-RU" dirty="0">
                <a:cs typeface="Arial" panose="020B0604020202020204" pitchFamily="34" charset="0"/>
              </a:rPr>
              <a:t>Понимает школьную практику </a:t>
            </a:r>
          </a:p>
          <a:p>
            <a:pPr marL="457189" indent="-457189">
              <a:lnSpc>
                <a:spcPct val="8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altLang="ru-RU" dirty="0">
                <a:cs typeface="Arial" panose="020B0604020202020204" pitchFamily="34" charset="0"/>
              </a:rPr>
              <a:t>Ориентирован не на иерархическое взаимодействие, а на консультирование</a:t>
            </a:r>
            <a:endParaRPr lang="en-US" altLang="ru-RU" dirty="0">
              <a:cs typeface="Arial" panose="020B0604020202020204" pitchFamily="34" charset="0"/>
            </a:endParaRPr>
          </a:p>
          <a:p>
            <a:pPr marL="457189" indent="-457189">
              <a:lnSpc>
                <a:spcPct val="8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altLang="ru-RU" dirty="0">
                <a:cs typeface="Arial" panose="020B0604020202020204" pitchFamily="34" charset="0"/>
              </a:rPr>
              <a:t>Поддерживает инновации</a:t>
            </a:r>
            <a:endParaRPr lang="en-US" altLang="ru-RU" dirty="0">
              <a:cs typeface="Arial" panose="020B0604020202020204" pitchFamily="34" charset="0"/>
            </a:endParaRPr>
          </a:p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en-US" altLang="ru-RU" dirty="0">
                <a:cs typeface="Arial" panose="020B0604020202020204" pitchFamily="34" charset="0"/>
              </a:rPr>
              <a:t>			</a:t>
            </a:r>
            <a:r>
              <a:rPr lang="en-US" altLang="ru-RU" dirty="0" err="1">
                <a:solidFill>
                  <a:srgbClr val="00A1DD"/>
                </a:solidFill>
                <a:cs typeface="Arial" panose="020B0604020202020204" pitchFamily="34" charset="0"/>
              </a:rPr>
              <a:t>PriceWaterhouseCoopers</a:t>
            </a:r>
            <a:r>
              <a:rPr lang="en-US" altLang="ru-RU" dirty="0">
                <a:solidFill>
                  <a:srgbClr val="00A1DD"/>
                </a:solidFill>
                <a:cs typeface="Arial" panose="020B0604020202020204" pitchFamily="34" charset="0"/>
              </a:rPr>
              <a:t> (2007)</a:t>
            </a:r>
          </a:p>
        </p:txBody>
      </p:sp>
    </p:spTree>
    <p:extLst>
      <p:ext uri="{BB962C8B-B14F-4D97-AF65-F5344CB8AC3E}">
        <p14:creationId xmlns:p14="http://schemas.microsoft.com/office/powerpoint/2010/main" val="337896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c.pics.livejournal.com/nlpt/49172933/191648/191648_origin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78" y="872454"/>
            <a:ext cx="9144000" cy="551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11872" y="192947"/>
            <a:ext cx="7886700" cy="83051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Креативное лидерство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835" y="6388054"/>
            <a:ext cx="85316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Кевин Робертс: «Побеждают не властные, а креативные»</a:t>
            </a:r>
          </a:p>
        </p:txBody>
      </p:sp>
    </p:spTree>
    <p:extLst>
      <p:ext uri="{BB962C8B-B14F-4D97-AF65-F5344CB8AC3E}">
        <p14:creationId xmlns:p14="http://schemas.microsoft.com/office/powerpoint/2010/main" val="27470913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872" y="192947"/>
            <a:ext cx="7886700" cy="83051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Креативное лидерство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1475" y="1330674"/>
            <a:ext cx="8501064" cy="5288239"/>
          </a:xfrm>
        </p:spPr>
        <p:txBody>
          <a:bodyPr/>
          <a:lstStyle/>
          <a:p>
            <a:pPr marL="0" indent="44450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Иметь 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У вас должна быть мечта, частью которой все бы хотели стать.</a:t>
            </a:r>
          </a:p>
          <a:p>
            <a:pPr marL="0" indent="44450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Иметь много мелких идей.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нужно терять время на поиски большой идеи, если у вас ее нет. Креативные лидеры выдвигают мелкие идеи – пусть потребители развивают их сами.</a:t>
            </a:r>
          </a:p>
          <a:p>
            <a:pPr marL="0" indent="44450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Уметь менять ракурсы.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Креативные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лидеры умеют превращать проблемы в возможности.</a:t>
            </a:r>
          </a:p>
          <a:p>
            <a:pPr marL="0" indent="44450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Удивлять очевидными вещами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450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неотразимое.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Мы говорим о будущем за пределами брендов. Бренды легко заменяемы. Нужно создавать не то, что претендует на незаменимость, а неотразимое – то, перед чем люди не смогут устоять.</a:t>
            </a:r>
          </a:p>
          <a:p>
            <a:pPr marL="0" indent="44450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Вдохновлять 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других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Креативные лидеры создают общество, в котором обеспечены ответственность, обучение, признание и радость. Именно в таком обществе рождаются идеи.</a:t>
            </a:r>
          </a:p>
          <a:p>
            <a:pPr marL="0" indent="44450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задуманное.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Вместо того чтобы месяцами планировать, обсуждать и вести переговоры, креативные лидеры нацелены на конкретные действия.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научиться терпеть неудачи и быстро исправлять свои ошибки.</a:t>
            </a:r>
          </a:p>
          <a:p>
            <a:pPr marL="0" indent="444500">
              <a:buClr>
                <a:srgbClr val="0070C0"/>
              </a:buClr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40432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5" descr="Plowman &amp; Duchon, 2008 4 принципа старой модели лидерства Лидеры задают желаемое будущее Лидеры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60400"/>
            <a:ext cx="4387850" cy="571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7" descr="4 принципа новой модели лидерства Лидеры улучшают контакты между членами организации Лидеры стремятся осмыслить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431800"/>
            <a:ext cx="3886200" cy="5681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75047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653" y="1"/>
            <a:ext cx="7776864" cy="85949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Пять приоритетов лидерства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136" y="1116531"/>
            <a:ext cx="4388282" cy="5480821"/>
          </a:xfrm>
        </p:spPr>
        <p:txBody>
          <a:bodyPr>
            <a:noAutofit/>
          </a:bodyPr>
          <a:lstStyle/>
          <a:p>
            <a:pPr marL="514338" indent="-514338">
              <a:buClr>
                <a:srgbClr val="0070C0"/>
              </a:buClr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 политических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культурных вызовов в миссию,  видение и стратегию организации, разделяемую всеми ее членами;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38" indent="-514338">
              <a:buClr>
                <a:srgbClr val="0070C0"/>
              </a:buClr>
              <a:buFont typeface="+mj-lt"/>
              <a:buAutoNum type="arabicPeriod"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поддержка преподавателей и других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сотрудников (учительский фактор – ведущий в улучшении результатов учащихся); </a:t>
            </a:r>
          </a:p>
          <a:p>
            <a:pPr marL="514338" indent="-514338">
              <a:buClr>
                <a:srgbClr val="0070C0"/>
              </a:buClr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Культивирование и структурирование школы (обучающееся сообщество, корпоративная идентичность, управление человеческими ресурсами); </a:t>
            </a:r>
          </a:p>
          <a:p>
            <a:pPr marL="514338" indent="-514338">
              <a:buFont typeface="+mj-lt"/>
              <a:buAutoNum type="arabicPeriod"/>
            </a:pP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0" t="45625" r="28640" b="23271"/>
          <a:stretch/>
        </p:blipFill>
        <p:spPr bwMode="auto">
          <a:xfrm>
            <a:off x="5100060" y="806555"/>
            <a:ext cx="3967089" cy="227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05786" y="3082468"/>
            <a:ext cx="415857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38" indent="-514338">
              <a:buClr>
                <a:srgbClr val="0070C0"/>
              </a:buClr>
              <a:buFont typeface="+mj-lt"/>
              <a:buAutoNum type="arabicPeriod" startAt="4"/>
            </a:pPr>
            <a:r>
              <a:rPr lang="ru-RU" sz="2000" dirty="0"/>
              <a:t>работа с партнерами и внешним окружением (развитие отношений с родителями и сообществом, которые могут  быть выгодными как для школы, так и для сообщества); </a:t>
            </a:r>
          </a:p>
          <a:p>
            <a:pPr marL="514338" indent="-514338">
              <a:buClr>
                <a:srgbClr val="0070C0"/>
              </a:buClr>
              <a:buFont typeface="+mj-lt"/>
              <a:buAutoNum type="arabicPeriod" startAt="4"/>
            </a:pPr>
            <a:r>
              <a:rPr lang="ru-RU" sz="2000" dirty="0"/>
              <a:t>личное развитие и рост (развитие своих лидерских навыков и личной компетентности).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51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>
          <a:xfrm>
            <a:off x="690563" y="4005263"/>
            <a:ext cx="7869237" cy="1130300"/>
          </a:xfrm>
        </p:spPr>
        <p:txBody>
          <a:bodyPr/>
          <a:lstStyle/>
          <a:p>
            <a:r>
              <a:rPr lang="ru-RU" altLang="ru-RU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Идентификация </a:t>
            </a:r>
            <a:br>
              <a:rPr lang="ru-RU" altLang="ru-RU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эволюция управленческой компетентности</a:t>
            </a:r>
          </a:p>
        </p:txBody>
      </p:sp>
      <p:pic>
        <p:nvPicPr>
          <p:cNvPr id="67587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617913"/>
          </a:xfrm>
          <a:prstGeom prst="rect">
            <a:avLst/>
          </a:prstGeom>
          <a:solidFill>
            <a:srgbClr val="99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: шеврон 7">
            <a:extLst>
              <a:ext uri="{FF2B5EF4-FFF2-40B4-BE49-F238E27FC236}"/>
            </a:extLst>
          </p:cNvPr>
          <p:cNvSpPr/>
          <p:nvPr/>
        </p:nvSpPr>
        <p:spPr>
          <a:xfrm>
            <a:off x="3249613" y="5573713"/>
            <a:ext cx="2752725" cy="998537"/>
          </a:xfrm>
          <a:prstGeom prst="chevr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Стрелка: шеврон 8">
            <a:extLst>
              <a:ext uri="{FF2B5EF4-FFF2-40B4-BE49-F238E27FC236}"/>
            </a:extLst>
          </p:cNvPr>
          <p:cNvSpPr/>
          <p:nvPr/>
        </p:nvSpPr>
        <p:spPr>
          <a:xfrm>
            <a:off x="5792788" y="5573713"/>
            <a:ext cx="2917825" cy="998537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трелка: шеврон 9">
            <a:extLst>
              <a:ext uri="{FF2B5EF4-FFF2-40B4-BE49-F238E27FC236}"/>
            </a:extLst>
          </p:cNvPr>
          <p:cNvSpPr/>
          <p:nvPr/>
        </p:nvSpPr>
        <p:spPr>
          <a:xfrm>
            <a:off x="433388" y="5634038"/>
            <a:ext cx="3008312" cy="99853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7591" name="TextBox 10"/>
          <p:cNvSpPr txBox="1">
            <a:spLocks noChangeArrowheads="1"/>
          </p:cNvSpPr>
          <p:nvPr/>
        </p:nvSpPr>
        <p:spPr bwMode="auto">
          <a:xfrm>
            <a:off x="808038" y="5810250"/>
            <a:ext cx="2257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cs typeface="Calibri" pitchFamily="34" charset="0"/>
              </a:rPr>
              <a:t>Стабильное функционирование</a:t>
            </a:r>
          </a:p>
        </p:txBody>
      </p:sp>
      <p:sp>
        <p:nvSpPr>
          <p:cNvPr id="67592" name="TextBox 11"/>
          <p:cNvSpPr txBox="1">
            <a:spLocks noChangeArrowheads="1"/>
          </p:cNvSpPr>
          <p:nvPr/>
        </p:nvSpPr>
        <p:spPr bwMode="auto">
          <a:xfrm>
            <a:off x="3773488" y="5810250"/>
            <a:ext cx="1897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cs typeface="Calibri" pitchFamily="34" charset="0"/>
              </a:rPr>
              <a:t>Модернизация</a:t>
            </a:r>
          </a:p>
        </p:txBody>
      </p:sp>
      <p:sp>
        <p:nvSpPr>
          <p:cNvPr id="67593" name="TextBox 12"/>
          <p:cNvSpPr txBox="1">
            <a:spLocks noChangeArrowheads="1"/>
          </p:cNvSpPr>
          <p:nvPr/>
        </p:nvSpPr>
        <p:spPr bwMode="auto">
          <a:xfrm>
            <a:off x="6334125" y="5810250"/>
            <a:ext cx="1944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cs typeface="Calibri" pitchFamily="34" charset="0"/>
              </a:rPr>
              <a:t>Трансформация</a:t>
            </a:r>
          </a:p>
        </p:txBody>
      </p:sp>
    </p:spTree>
    <p:extLst>
      <p:ext uri="{BB962C8B-B14F-4D97-AF65-F5344CB8AC3E}">
        <p14:creationId xmlns:p14="http://schemas.microsoft.com/office/powerpoint/2010/main" val="274297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1"/>
          <a:stretch>
            <a:fillRect/>
          </a:stretch>
        </p:blipFill>
        <p:spPr bwMode="auto">
          <a:xfrm>
            <a:off x="0" y="666750"/>
            <a:ext cx="91440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7048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7593" y="68627"/>
            <a:ext cx="7889359" cy="1202485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директор это делает?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6109" y="1536179"/>
            <a:ext cx="4080455" cy="4231923"/>
          </a:xfrm>
        </p:spPr>
        <p:txBody>
          <a:bodyPr>
            <a:normAutofit fontScale="92500"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2400" i="1" dirty="0">
                <a:solidFill>
                  <a:srgbClr val="C00000"/>
                </a:solidFill>
                <a:latin typeface="Bahnschrift Ligh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Ответственность лиц, занимающих официальные руководящие должности </a:t>
            </a:r>
            <a:r>
              <a:rPr lang="ru-RU" sz="2400" i="1" dirty="0" smtClean="0">
                <a:solidFill>
                  <a:srgbClr val="C00000"/>
                </a:solidFill>
                <a:latin typeface="Bahnschrift Ligh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400" i="1" dirty="0" smtClean="0">
                <a:solidFill>
                  <a:srgbClr val="C00000"/>
                </a:solidFill>
                <a:latin typeface="Bahnschrift Ligh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i="1" dirty="0" smtClean="0">
                <a:solidFill>
                  <a:srgbClr val="C00000"/>
                </a:solidFill>
                <a:latin typeface="Bahnschrift Ligh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2400" i="1" dirty="0">
                <a:solidFill>
                  <a:srgbClr val="C00000"/>
                </a:solidFill>
                <a:latin typeface="Bahnschrift Ligh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школах, заключается </a:t>
            </a:r>
            <a:r>
              <a:rPr lang="ru-RU" sz="2400" i="1" dirty="0" smtClean="0">
                <a:solidFill>
                  <a:srgbClr val="C00000"/>
                </a:solidFill>
                <a:latin typeface="Bahnschrift Ligh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400" i="1" dirty="0" smtClean="0">
                <a:solidFill>
                  <a:srgbClr val="C00000"/>
                </a:solidFill>
                <a:latin typeface="Bahnschrift Ligh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i="1" dirty="0" smtClean="0">
                <a:solidFill>
                  <a:srgbClr val="C00000"/>
                </a:solidFill>
                <a:latin typeface="Bahnschrift Ligh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2400" i="1" dirty="0">
                <a:solidFill>
                  <a:srgbClr val="C00000"/>
                </a:solidFill>
                <a:latin typeface="Bahnschrift Ligh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обеспечении того, чтобы </a:t>
            </a:r>
            <a:r>
              <a:rPr lang="ru-RU" sz="2400" i="1" dirty="0">
                <a:solidFill>
                  <a:srgbClr val="0072DF"/>
                </a:solidFill>
                <a:latin typeface="Bahnschrift Ligh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неформальные лидеры </a:t>
            </a:r>
            <a:r>
              <a:rPr lang="ru-RU" sz="2400" i="1" dirty="0">
                <a:solidFill>
                  <a:srgbClr val="C00000"/>
                </a:solidFill>
                <a:latin typeface="Bahnschrift Ligh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имели возможность </a:t>
            </a:r>
            <a:r>
              <a:rPr lang="ru-RU" sz="2400" i="1" dirty="0">
                <a:solidFill>
                  <a:srgbClr val="00A1DD"/>
                </a:solidFill>
                <a:latin typeface="Bahnschrift Ligh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руководить в соответствующее время </a:t>
            </a:r>
            <a:r>
              <a:rPr lang="ru-RU" sz="2400" i="1" dirty="0">
                <a:solidFill>
                  <a:srgbClr val="C00000"/>
                </a:solidFill>
                <a:latin typeface="Bahnschrift Ligh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получали необходимую поддержку для внесения изменений или инноваций...»</a:t>
            </a: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4" name="Picture 7" descr="C:\Users\Leannta\Documents\Leannta\Loqui.tv\prof learning prog edits\alma_dl\j04118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3" y="1500008"/>
            <a:ext cx="4004945" cy="341376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905739" y="5481191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3000" dirty="0" err="1">
                <a:solidFill>
                  <a:prstClr val="black"/>
                </a:solidFill>
              </a:rPr>
              <a:t>Harris</a:t>
            </a:r>
            <a:r>
              <a:rPr lang="ru-RU" sz="3000" dirty="0">
                <a:solidFill>
                  <a:prstClr val="black"/>
                </a:solidFill>
              </a:rPr>
              <a:t> </a:t>
            </a:r>
            <a:r>
              <a:rPr lang="ru-RU" sz="3000" dirty="0" err="1">
                <a:solidFill>
                  <a:prstClr val="black"/>
                </a:solidFill>
              </a:rPr>
              <a:t>and</a:t>
            </a:r>
            <a:r>
              <a:rPr lang="ru-RU" sz="3000" dirty="0">
                <a:solidFill>
                  <a:prstClr val="black"/>
                </a:solidFill>
              </a:rPr>
              <a:t> </a:t>
            </a:r>
            <a:r>
              <a:rPr lang="ru-RU" sz="3000" dirty="0" err="1">
                <a:solidFill>
                  <a:prstClr val="black"/>
                </a:solidFill>
              </a:rPr>
              <a:t>Muijs</a:t>
            </a:r>
            <a:r>
              <a:rPr lang="ru-RU" sz="3000" dirty="0">
                <a:solidFill>
                  <a:prstClr val="black"/>
                </a:solidFill>
              </a:rPr>
              <a:t>, 2004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67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неопределенности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927927" y="1825624"/>
            <a:ext cx="6216073" cy="5032375"/>
          </a:xfrm>
        </p:spPr>
        <p:txBody>
          <a:bodyPr/>
          <a:lstStyle/>
          <a:p>
            <a:pPr marL="0" indent="442913">
              <a:lnSpc>
                <a:spcPct val="80000"/>
              </a:lnSpc>
              <a:buClr>
                <a:srgbClr val="0070C0"/>
              </a:buClr>
              <a:buFontTx/>
              <a:buAutoNum type="arabicPeriod"/>
            </a:pPr>
            <a:r>
              <a:rPr lang="ru-RU" altLang="ru-RU" sz="1500" dirty="0">
                <a:latin typeface="Times New Roman" panose="02020603050405020304" pitchFamily="18" charset="0"/>
              </a:rPr>
              <a:t>Мы, что знаем, в чем состоит проблема. Определения туманны или конкурируют между с и любая проблема переплетена с другими.</a:t>
            </a:r>
          </a:p>
          <a:p>
            <a:pPr marL="0" indent="442913">
              <a:lnSpc>
                <a:spcPct val="80000"/>
              </a:lnSpc>
              <a:buClr>
                <a:srgbClr val="0070C0"/>
              </a:buClr>
              <a:buFontTx/>
              <a:buAutoNum type="arabicPeriod"/>
            </a:pPr>
            <a:r>
              <a:rPr lang="ru-RU" altLang="ru-RU" sz="1500" dirty="0">
                <a:latin typeface="Times New Roman" panose="02020603050405020304" pitchFamily="18" charset="0"/>
              </a:rPr>
              <a:t>Мы не уверены, что знаем, что в действительности происходит. Информация неполна, неоднозначна и ненадежна. Люди расходятся во мнениях, как интерпретировать доступную информацию</a:t>
            </a:r>
          </a:p>
          <a:p>
            <a:pPr marL="0" indent="442913">
              <a:lnSpc>
                <a:spcPct val="80000"/>
              </a:lnSpc>
              <a:buClr>
                <a:srgbClr val="0070C0"/>
              </a:buClr>
              <a:buFontTx/>
              <a:buAutoNum type="arabicPeriod"/>
            </a:pPr>
            <a:r>
              <a:rPr lang="ru-RU" altLang="ru-RU" sz="1500" dirty="0">
                <a:latin typeface="Times New Roman" panose="02020603050405020304" pitchFamily="18" charset="0"/>
              </a:rPr>
              <a:t>Мы не уверены, что знаем, чего мы хотим. Мы все имеем много целей, которые неясны или конфликт. Разные люди хотят разных вещей. Это ведет к политическому и эмоциональному конфликту.</a:t>
            </a:r>
          </a:p>
          <a:p>
            <a:pPr marL="0" indent="442913">
              <a:lnSpc>
                <a:spcPct val="80000"/>
              </a:lnSpc>
              <a:buClr>
                <a:srgbClr val="0070C0"/>
              </a:buClr>
              <a:buFontTx/>
              <a:buAutoNum type="arabicPeriod"/>
            </a:pPr>
            <a:r>
              <a:rPr lang="ru-RU" altLang="ru-RU" sz="1500" dirty="0">
                <a:latin typeface="Times New Roman" panose="02020603050405020304" pitchFamily="18" charset="0"/>
              </a:rPr>
              <a:t>Мы не имеем необходимых ресурсов. Нехватка времени, внимания или денег делает трудные ситуации« более хаотическими.</a:t>
            </a:r>
          </a:p>
          <a:p>
            <a:pPr marL="0" indent="442913">
              <a:lnSpc>
                <a:spcPct val="80000"/>
              </a:lnSpc>
              <a:buClr>
                <a:srgbClr val="0070C0"/>
              </a:buClr>
              <a:buFontTx/>
              <a:buAutoNum type="arabicPeriod"/>
            </a:pPr>
            <a:r>
              <a:rPr lang="ru-RU" altLang="ru-RU" sz="1500" dirty="0">
                <a:latin typeface="Times New Roman" panose="02020603050405020304" pitchFamily="18" charset="0"/>
              </a:rPr>
              <a:t>Мы не уверены, что знаем, кто что должен делать. Роли неясны, существуют разногласия относительно </a:t>
            </a:r>
            <a:r>
              <a:rPr lang="ru-RU" altLang="ru-RU" sz="1500" i="1" dirty="0">
                <a:latin typeface="Times New Roman" panose="02020603050405020304" pitchFamily="18" charset="0"/>
              </a:rPr>
              <a:t>того </a:t>
            </a:r>
            <a:r>
              <a:rPr lang="ru-RU" altLang="ru-RU" sz="1500" dirty="0">
                <a:latin typeface="Times New Roman" panose="02020603050405020304" pitchFamily="18" charset="0"/>
              </a:rPr>
              <a:t>кто за что отвечает, и положение вещей меняется, когда игроки приходят и уходят.</a:t>
            </a:r>
          </a:p>
          <a:p>
            <a:pPr marL="0" indent="442913">
              <a:lnSpc>
                <a:spcPct val="80000"/>
              </a:lnSpc>
              <a:buClr>
                <a:srgbClr val="0070C0"/>
              </a:buClr>
              <a:buFontTx/>
              <a:buAutoNum type="arabicPeriod"/>
            </a:pPr>
            <a:r>
              <a:rPr lang="ru-RU" altLang="ru-RU" sz="1500" dirty="0">
                <a:latin typeface="Times New Roman" panose="02020603050405020304" pitchFamily="18" charset="0"/>
              </a:rPr>
              <a:t>Мы не уверены, что знаем, как получить то, чего мы хотим. Даже если мы пришли к согласию с того, чего мы хотим, мы не уверены (или не согласны), что знаем, как сделать так, чтобы это произошло.</a:t>
            </a:r>
          </a:p>
          <a:p>
            <a:pPr marL="0" indent="442913">
              <a:lnSpc>
                <a:spcPct val="80000"/>
              </a:lnSpc>
              <a:buClr>
                <a:srgbClr val="0070C0"/>
              </a:buClr>
              <a:buFontTx/>
              <a:buAutoNum type="arabicPeriod"/>
            </a:pPr>
            <a:r>
              <a:rPr lang="ru-RU" altLang="ru-RU" sz="1500" dirty="0">
                <a:latin typeface="Times New Roman" panose="02020603050405020304" pitchFamily="18" charset="0"/>
              </a:rPr>
              <a:t>Мы не уверены относительно того, как определить, что мы добились успеха. Мы не уверены, что знаем, какие критерии использовать для оценки успеха. Или, если мы знаем критерий, мы не уверены в том, что </a:t>
            </a:r>
            <a:r>
              <a:rPr lang="en-US" altLang="ru-RU" sz="1500" dirty="0">
                <a:latin typeface="Times New Roman" panose="02020603050405020304" pitchFamily="18" charset="0"/>
              </a:rPr>
              <a:t> </a:t>
            </a:r>
            <a:r>
              <a:rPr lang="ru-RU" altLang="ru-RU" sz="1500" dirty="0">
                <a:latin typeface="Times New Roman" panose="02020603050405020304" pitchFamily="18" charset="0"/>
              </a:rPr>
              <a:t>знаем, как измерить результат.</a:t>
            </a:r>
          </a:p>
          <a:p>
            <a:endParaRPr lang="ru-RU" dirty="0"/>
          </a:p>
        </p:txBody>
      </p:sp>
      <p:sp>
        <p:nvSpPr>
          <p:cNvPr id="512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35258B4-77F9-418E-A0AF-258FBB99B114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400" smtClean="0"/>
          </a:p>
        </p:txBody>
      </p:sp>
      <p:pic>
        <p:nvPicPr>
          <p:cNvPr id="5123" name="Picture 2" descr="http://www.litres.ru/static/bookimages/06/28/77/06287785.bin.dir/06287785.co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6"/>
          <a:stretch>
            <a:fillRect/>
          </a:stretch>
        </p:blipFill>
        <p:spPr bwMode="auto">
          <a:xfrm>
            <a:off x="332509" y="1730374"/>
            <a:ext cx="2391641" cy="320840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94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60867" y="85992"/>
            <a:ext cx="8839200" cy="1325563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РАЗВИВАТЬ В УСЛОВИЯХ </a:t>
            </a:r>
            <a:r>
              <a:rPr lang="ru-RU" alt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BANI-мира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01600" y="1058333"/>
            <a:ext cx="8585200" cy="5683779"/>
          </a:xfrm>
        </p:spPr>
        <p:txBody>
          <a:bodyPr rtlCol="0">
            <a:normAutofit fontScale="40000" lnSpcReduction="20000"/>
          </a:bodyPr>
          <a:lstStyle/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VISION (ВИДЕНИЕ):</a:t>
            </a:r>
            <a:endParaRPr lang="ru-RU" sz="3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ru-RU" sz="3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Коммуникация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необходимо постоянно доносить смысл цели, чтобы люди смогли понять, куда и зачем они идут.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ru-RU" sz="3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 себя и других, которая поддерживается фактами и доказательствами.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ru-RU" sz="3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Фокус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обеспечить ситуацию, при которой все усилия команды будут согласованы и сосредоточены на нужных сферах.</a:t>
            </a:r>
          </a:p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(ПОНИМАНИЕ):</a:t>
            </a:r>
            <a:endParaRPr lang="ru-RU" sz="3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ru-RU" sz="3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Любопытство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задавать вопросы (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коучинг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что ежедневные изменения – это статус-кво в вашей организации.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ru-RU" sz="3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Эмпатия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понимание, что происходит с людьми, какие их надежды, ожидания, страхи и желания.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ru-RU" sz="3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ум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постоянное исследование новых идей, возможностей, постоянное отражение и поиск конструктивной критики.</a:t>
            </a:r>
          </a:p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CLARITY (ЯСНОСТЬ):</a:t>
            </a:r>
            <a:endParaRPr lang="ru-RU" sz="3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ru-RU" sz="3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Упрощение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отбрасываение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всего лишнего, чтобы воззреть в саму суть.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ru-RU" sz="3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Интуиция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использовать дар знаний без рассуждений, доверие своей интуиции и опыту.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ru-RU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Системное мышление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рассмотрение проблем с глобальной точки зрения (динамическая система, система взаимодействий и взаимозависимых частей).</a:t>
            </a:r>
          </a:p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AGILITY (ПРЫТЬ):</a:t>
            </a:r>
            <a:endParaRPr lang="ru-RU" sz="3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ru-RU" sz="3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Решительност</a:t>
            </a:r>
            <a:r>
              <a:rPr lang="ru-RU" sz="3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быстрая адаптация к изменению последствий и принятие решений с уверенностью.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ru-RU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Инновации или смерть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учитесь на ошибках и постоянно ищите новые пути, которые помогут стать лучше в том, что вы делаете.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ru-RU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возможность, наделяйте полномочиями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большая ценность в сетевых связях, чем иерархии, сотрудничестве, чем контроле; дайте возможность свободно творить, чтобы достигать </a:t>
            </a:r>
            <a:r>
              <a:rPr lang="ru-RU" sz="3500" dirty="0"/>
              <a:t>отменных результатов.</a:t>
            </a:r>
          </a:p>
        </p:txBody>
      </p:sp>
    </p:spTree>
    <p:extLst>
      <p:ext uri="{BB962C8B-B14F-4D97-AF65-F5344CB8AC3E}">
        <p14:creationId xmlns:p14="http://schemas.microsoft.com/office/powerpoint/2010/main" val="394376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Почему не работает ответ VUCA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4067" y="1524000"/>
            <a:ext cx="8058149" cy="5071533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 err="1">
                <a:solidFill>
                  <a:srgbClr val="002060"/>
                </a:solidFill>
              </a:rPr>
              <a:t>Vision</a:t>
            </a:r>
            <a:r>
              <a:rPr lang="ru-RU" b="1" dirty="0">
                <a:solidFill>
                  <a:srgbClr val="002060"/>
                </a:solidFill>
              </a:rPr>
              <a:t>.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/>
              <a:t>Мы не можем противопоставить видение турбулентности. Нельзя ставить жесткие и долгосрочные цели в столь гибкой и быстро меняющейся среде.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err="1">
                <a:solidFill>
                  <a:srgbClr val="002060"/>
                </a:solidFill>
              </a:rPr>
              <a:t>Understanding</a:t>
            </a:r>
            <a:r>
              <a:rPr lang="ru-RU" b="1" dirty="0">
                <a:solidFill>
                  <a:srgbClr val="002060"/>
                </a:solidFill>
              </a:rPr>
              <a:t>.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/>
              <a:t>Понимание, </a:t>
            </a:r>
            <a:r>
              <a:rPr lang="ru-RU" dirty="0" err="1"/>
              <a:t>эмпатия</a:t>
            </a:r>
            <a:r>
              <a:rPr lang="ru-RU" dirty="0"/>
              <a:t>, открытость не могут помочь в решении проблемы непредсказуемой случайности, развёрнутой во времени.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err="1">
                <a:solidFill>
                  <a:srgbClr val="002060"/>
                </a:solidFill>
              </a:rPr>
              <a:t>Clarity</a:t>
            </a:r>
            <a:r>
              <a:rPr lang="ru-RU" b="1" dirty="0">
                <a:solidFill>
                  <a:srgbClr val="002060"/>
                </a:solidFill>
              </a:rPr>
              <a:t>.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/>
              <a:t>Ясность и упрощение тоже ничем не помогут. Ибо многое прояснить порой невозможно, а тем более упростить. Упрощение не работает и не решает проблемы. Упрощая, мы перестаем видеть не только возможности, но и упускаем часто неявные, но значимые признаки приходящего будущего.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err="1">
                <a:solidFill>
                  <a:srgbClr val="002060"/>
                </a:solidFill>
              </a:rPr>
              <a:t>Agility</a:t>
            </a:r>
            <a:r>
              <a:rPr lang="ru-RU" b="1" dirty="0">
                <a:solidFill>
                  <a:srgbClr val="002060"/>
                </a:solidFill>
              </a:rPr>
              <a:t>.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/>
              <a:t>Скорость и проворность вообще могут сослужить плохую службу. Во время тумана даже в океане корабли сбавляют ход и постоянно подают звуковой сигнал, обозначая свое движение, чтобы не произошла катастрофа.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91813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2" id="{C79DAE3F-CB7B-45BE-A870-FE17E97F5A0F}" vid="{3D94D5A8-62A3-43BF-AFEE-28BC7F09742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446</Template>
  <TotalTime>403</TotalTime>
  <Words>2001</Words>
  <Application>Microsoft Office PowerPoint</Application>
  <PresentationFormat>Экран (4:3)</PresentationFormat>
  <Paragraphs>210</Paragraphs>
  <Slides>60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71" baseType="lpstr">
      <vt:lpstr>ＭＳ Ｐゴシック</vt:lpstr>
      <vt:lpstr>Angsana New</vt:lpstr>
      <vt:lpstr>Arial</vt:lpstr>
      <vt:lpstr>Bahnschrift Light</vt:lpstr>
      <vt:lpstr>BatangChe</vt:lpstr>
      <vt:lpstr>Calibri</vt:lpstr>
      <vt:lpstr>Calibri Light</vt:lpstr>
      <vt:lpstr>Tahoma</vt:lpstr>
      <vt:lpstr>Times New Roman</vt:lpstr>
      <vt:lpstr>Wingdings</vt:lpstr>
      <vt:lpstr>Тема Office</vt:lpstr>
      <vt:lpstr>Презентация PowerPoint</vt:lpstr>
      <vt:lpstr>Задача лидера в том,  чтобы было больше лидеров,  а не в том чтобы было больше тех,  кто следует за ним. Ралф Нейдер.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неопределенности</vt:lpstr>
      <vt:lpstr>ЧТО РАЗВИВАТЬ В УСЛОВИЯХ BANI-мира</vt:lpstr>
      <vt:lpstr>Почему не работает ответ VUCA </vt:lpstr>
      <vt:lpstr>ОТВЕТ CHIVA-МИРУ </vt:lpstr>
      <vt:lpstr>«Классика эффективной школы»  П. Мортимер</vt:lpstr>
      <vt:lpstr>Презентация PowerPoint</vt:lpstr>
      <vt:lpstr>Ю.А. КОНАРЖЕВСКИЙ</vt:lpstr>
      <vt:lpstr>О ЛИДЕРСТВЕ</vt:lpstr>
      <vt:lpstr>Образовательное лидерство</vt:lpstr>
      <vt:lpstr>Лидерство в образовании</vt:lpstr>
      <vt:lpstr> Специфика образовательного лидерства  </vt:lpstr>
      <vt:lpstr>Лидерство оказывает влияние  на обучение</vt:lpstr>
      <vt:lpstr>Роль эффективного управления</vt:lpstr>
      <vt:lpstr>Что делают эффективные школы?</vt:lpstr>
      <vt:lpstr> Характеристики эффективной школы (по результатам международных исследований): </vt:lpstr>
      <vt:lpstr>Проблема лидерства и руководства </vt:lpstr>
      <vt:lpstr>МЕНЕДЖЕРЫ И ЛИДЕРЫ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УРОВНИ РАЗВИТИЯ ЛИДЕРСТВА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ЛИДЕРСТВО В ОБРАЗОВАНИИ</vt:lpstr>
      <vt:lpstr>Презентация PowerPoint</vt:lpstr>
      <vt:lpstr>Презентация PowerPoint</vt:lpstr>
      <vt:lpstr>СВЯЗУЮЩИЙ ЛИДЕР</vt:lpstr>
      <vt:lpstr>Концепция харизматического лидерства</vt:lpstr>
      <vt:lpstr>СТАДИИ ХАРИЗМАТИЧЕСКОГО ЛИДЕРСТВА</vt:lpstr>
      <vt:lpstr>Педагогическое лидерство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Характеристики эффективного лидера:</vt:lpstr>
      <vt:lpstr>Презентация PowerPoint</vt:lpstr>
      <vt:lpstr>Креативное лидерство</vt:lpstr>
      <vt:lpstr>Презентация PowerPoint</vt:lpstr>
      <vt:lpstr>Пять приоритетов лидерства</vt:lpstr>
      <vt:lpstr>Идентификация  и эволюция управленческой компетентности</vt:lpstr>
      <vt:lpstr>Как директор это делает?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Кравцов</dc:creator>
  <cp:lastModifiedBy>Алексей Кравцов</cp:lastModifiedBy>
  <cp:revision>44</cp:revision>
  <dcterms:created xsi:type="dcterms:W3CDTF">2021-10-22T19:37:31Z</dcterms:created>
  <dcterms:modified xsi:type="dcterms:W3CDTF">2023-01-12T11:32:23Z</dcterms:modified>
</cp:coreProperties>
</file>